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Heebo Bold" panose="020B0604020202020204" charset="-79"/>
      <p:regular r:id="rId31"/>
    </p:embeddedFont>
    <p:embeddedFont>
      <p:font typeface="Helios Extended Bold" panose="020B0604020202020204" charset="0"/>
      <p:regular r:id="rId32"/>
    </p:embeddedFont>
    <p:embeddedFont>
      <p:font typeface="Lato" panose="020F0502020204030203" pitchFamily="34" charset="0"/>
      <p:regular r:id="rId33"/>
    </p:embeddedFont>
    <p:embeddedFont>
      <p:font typeface="Lato Bold" panose="020F0502020204030203" charset="0"/>
      <p:regular r:id="rId34"/>
    </p:embeddedFont>
    <p:embeddedFont>
      <p:font typeface="Montserrat" panose="00000500000000000000" pitchFamily="2" charset="0"/>
      <p:regular r:id="rId35"/>
    </p:embeddedFont>
    <p:embeddedFont>
      <p:font typeface="Montserrat Bold" panose="00000800000000000000" charset="0"/>
      <p:regular r:id="rId36"/>
    </p:embeddedFont>
    <p:embeddedFont>
      <p:font typeface="Poppins" panose="00000500000000000000" pitchFamily="2" charset="0"/>
      <p:regular r:id="rId37"/>
    </p:embeddedFont>
    <p:embeddedFont>
      <p:font typeface="Roboto" panose="02000000000000000000" pitchFamily="2" charset="0"/>
      <p:regular r:id="rId38"/>
    </p:embeddedFont>
    <p:embeddedFont>
      <p:font typeface="Roboto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ào Hiển" userId="d6fe5ad77af9b8c6" providerId="LiveId" clId="{5E3A31C2-3230-4D2C-A392-26AAADBFC1C4}"/>
    <pc:docChg chg="modSld">
      <pc:chgData name="Đào Hiển" userId="d6fe5ad77af9b8c6" providerId="LiveId" clId="{5E3A31C2-3230-4D2C-A392-26AAADBFC1C4}" dt="2024-12-04T06:17:32.362" v="4" actId="14100"/>
      <pc:docMkLst>
        <pc:docMk/>
      </pc:docMkLst>
      <pc:sldChg chg="modSp mod">
        <pc:chgData name="Đào Hiển" userId="d6fe5ad77af9b8c6" providerId="LiveId" clId="{5E3A31C2-3230-4D2C-A392-26AAADBFC1C4}" dt="2024-12-04T06:17:32.362" v="4" actId="14100"/>
        <pc:sldMkLst>
          <pc:docMk/>
          <pc:sldMk cId="0" sldId="261"/>
        </pc:sldMkLst>
        <pc:spChg chg="mod">
          <ac:chgData name="Đào Hiển" userId="d6fe5ad77af9b8c6" providerId="LiveId" clId="{5E3A31C2-3230-4D2C-A392-26AAADBFC1C4}" dt="2024-12-04T06:17:32.362" v="4" actId="14100"/>
          <ac:spMkLst>
            <pc:docMk/>
            <pc:sldMk cId="0" sldId="261"/>
            <ac:spMk id="8" creationId="{00000000-0000-0000-0000-000000000000}"/>
          </ac:spMkLst>
        </pc:spChg>
        <pc:spChg chg="mod">
          <ac:chgData name="Đào Hiển" userId="d6fe5ad77af9b8c6" providerId="LiveId" clId="{5E3A31C2-3230-4D2C-A392-26AAADBFC1C4}" dt="2024-12-04T06:16:38.370" v="2" actId="20577"/>
          <ac:spMkLst>
            <pc:docMk/>
            <pc:sldMk cId="0" sldId="261"/>
            <ac:spMk id="9" creationId="{00000000-0000-0000-0000-000000000000}"/>
          </ac:spMkLst>
        </pc:spChg>
        <pc:spChg chg="mod">
          <ac:chgData name="Đào Hiển" userId="d6fe5ad77af9b8c6" providerId="LiveId" clId="{5E3A31C2-3230-4D2C-A392-26AAADBFC1C4}" dt="2024-12-04T06:16:46.871" v="3" actId="14100"/>
          <ac:spMkLst>
            <pc:docMk/>
            <pc:sldMk cId="0" sldId="261"/>
            <ac:spMk id="10"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900981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763709" y="1538320"/>
            <a:ext cx="19250961" cy="7210360"/>
          </a:xfrm>
          <a:custGeom>
            <a:avLst/>
            <a:gdLst/>
            <a:ahLst/>
            <a:cxnLst/>
            <a:rect l="l" t="t" r="r" b="b"/>
            <a:pathLst>
              <a:path w="19250961" h="7210360">
                <a:moveTo>
                  <a:pt x="0" y="0"/>
                </a:moveTo>
                <a:lnTo>
                  <a:pt x="19250961" y="0"/>
                </a:lnTo>
                <a:lnTo>
                  <a:pt x="19250961" y="7210360"/>
                </a:lnTo>
                <a:lnTo>
                  <a:pt x="0" y="7210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600950" y="6932479"/>
            <a:ext cx="3086100" cy="804358"/>
            <a:chOff x="0" y="0"/>
            <a:chExt cx="812800" cy="211847"/>
          </a:xfrm>
        </p:grpSpPr>
        <p:sp>
          <p:nvSpPr>
            <p:cNvPr id="10" name="Freeform 10"/>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gradFill rotWithShape="1">
              <a:gsLst>
                <a:gs pos="0">
                  <a:srgbClr val="004AAD">
                    <a:alpha val="100000"/>
                  </a:srgbClr>
                </a:gs>
                <a:gs pos="100000">
                  <a:srgbClr val="CB6CE6">
                    <a:alpha val="100000"/>
                  </a:srgbClr>
                </a:gs>
              </a:gsLst>
              <a:lin ang="0"/>
            </a:gradFill>
          </p:spPr>
        </p:sp>
        <p:sp>
          <p:nvSpPr>
            <p:cNvPr id="11" name="TextBox 11"/>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99" b="1" spc="219">
                  <a:solidFill>
                    <a:srgbClr val="FFFFFF"/>
                  </a:solidFill>
                  <a:latin typeface="Lato Bold"/>
                  <a:ea typeface="Lato Bold"/>
                  <a:cs typeface="Lato Bold"/>
                  <a:sym typeface="Lato Bold"/>
                </a:rPr>
                <a:t>Nhóm 08</a:t>
              </a:r>
            </a:p>
          </p:txBody>
        </p:sp>
      </p:grpSp>
      <p:sp>
        <p:nvSpPr>
          <p:cNvPr id="12" name="TextBox 12"/>
          <p:cNvSpPr txBox="1"/>
          <p:nvPr/>
        </p:nvSpPr>
        <p:spPr>
          <a:xfrm>
            <a:off x="2958126" y="3707071"/>
            <a:ext cx="12371749" cy="2095500"/>
          </a:xfrm>
          <a:prstGeom prst="rect">
            <a:avLst/>
          </a:prstGeom>
        </p:spPr>
        <p:txBody>
          <a:bodyPr lIns="0" tIns="0" rIns="0" bIns="0" rtlCol="0" anchor="t">
            <a:spAutoFit/>
          </a:bodyPr>
          <a:lstStyle/>
          <a:p>
            <a:pPr algn="ctr">
              <a:lnSpc>
                <a:spcPts val="8400"/>
              </a:lnSpc>
            </a:pPr>
            <a:r>
              <a:rPr lang="en-US" sz="6000" b="1" spc="300">
                <a:solidFill>
                  <a:srgbClr val="000000"/>
                </a:solidFill>
                <a:latin typeface="Montserrat Bold"/>
                <a:ea typeface="Montserrat Bold"/>
                <a:cs typeface="Montserrat Bold"/>
                <a:sym typeface="Montserrat Bold"/>
              </a:rPr>
              <a:t>XÂY DỰNG WEBSITE </a:t>
            </a:r>
          </a:p>
          <a:p>
            <a:pPr marL="0" lvl="0" indent="0" algn="ctr">
              <a:lnSpc>
                <a:spcPts val="8400"/>
              </a:lnSpc>
            </a:pPr>
            <a:r>
              <a:rPr lang="en-US" sz="6000" b="1" spc="300">
                <a:solidFill>
                  <a:srgbClr val="000000"/>
                </a:solidFill>
                <a:latin typeface="Montserrat Bold"/>
                <a:ea typeface="Montserrat Bold"/>
                <a:cs typeface="Montserrat Bold"/>
                <a:sym typeface="Montserrat Bold"/>
              </a:rPr>
              <a:t>BÁN VÉ SỰ KIỆN</a:t>
            </a:r>
          </a:p>
        </p:txBody>
      </p:sp>
      <p:sp>
        <p:nvSpPr>
          <p:cNvPr id="13" name="TextBox 13"/>
          <p:cNvSpPr txBox="1"/>
          <p:nvPr/>
        </p:nvSpPr>
        <p:spPr>
          <a:xfrm>
            <a:off x="2958126" y="6255258"/>
            <a:ext cx="12371749" cy="389255"/>
          </a:xfrm>
          <a:prstGeom prst="rect">
            <a:avLst/>
          </a:prstGeom>
        </p:spPr>
        <p:txBody>
          <a:bodyPr lIns="0" tIns="0" rIns="0" bIns="0" rtlCol="0" anchor="t">
            <a:spAutoFit/>
          </a:bodyPr>
          <a:lstStyle/>
          <a:p>
            <a:pPr marL="0" lvl="0" indent="0" algn="ctr">
              <a:lnSpc>
                <a:spcPts val="3219"/>
              </a:lnSpc>
            </a:pPr>
            <a:r>
              <a:rPr lang="en-US" sz="2299" b="1" spc="229">
                <a:solidFill>
                  <a:srgbClr val="000000"/>
                </a:solidFill>
                <a:latin typeface="Heebo Bold"/>
                <a:ea typeface="Heebo Bold"/>
                <a:cs typeface="Heebo Bold"/>
                <a:sym typeface="Heebo Bold"/>
              </a:rPr>
              <a:t>GIẢNG VIÊN: NGUYỄN ĐỨC DƯ</a:t>
            </a:r>
          </a:p>
        </p:txBody>
      </p:sp>
      <p:sp>
        <p:nvSpPr>
          <p:cNvPr id="14" name="TextBox 14"/>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b="1" spc="239">
                <a:solidFill>
                  <a:srgbClr val="000000"/>
                </a:solidFill>
                <a:latin typeface="Lato Bold"/>
                <a:ea typeface="Lato Bold"/>
                <a:cs typeface="Lato Bold"/>
                <a:sym typeface="Lato Bold"/>
              </a:rPr>
              <a:t>Học phần Project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32036" y="4824908"/>
            <a:ext cx="9783798" cy="5647357"/>
          </a:xfrm>
          <a:custGeom>
            <a:avLst/>
            <a:gdLst/>
            <a:ahLst/>
            <a:cxnLst/>
            <a:rect l="l" t="t" r="r" b="b"/>
            <a:pathLst>
              <a:path w="9783798" h="5647357">
                <a:moveTo>
                  <a:pt x="0" y="0"/>
                </a:moveTo>
                <a:lnTo>
                  <a:pt x="9783798" y="0"/>
                </a:lnTo>
                <a:lnTo>
                  <a:pt x="9783798" y="5647357"/>
                </a:lnTo>
                <a:lnTo>
                  <a:pt x="0" y="5647357"/>
                </a:lnTo>
                <a:lnTo>
                  <a:pt x="0" y="0"/>
                </a:lnTo>
                <a:close/>
              </a:path>
            </a:pathLst>
          </a:custGeom>
          <a:blipFill>
            <a:blip r:embed="rId2"/>
            <a:stretch>
              <a:fillRect/>
            </a:stretch>
          </a:blipFill>
        </p:spPr>
      </p:sp>
      <p:sp>
        <p:nvSpPr>
          <p:cNvPr id="3" name="Freeform 3"/>
          <p:cNvSpPr/>
          <p:nvPr/>
        </p:nvSpPr>
        <p:spPr>
          <a:xfrm>
            <a:off x="0" y="2026617"/>
            <a:ext cx="10265635" cy="4632368"/>
          </a:xfrm>
          <a:custGeom>
            <a:avLst/>
            <a:gdLst/>
            <a:ahLst/>
            <a:cxnLst/>
            <a:rect l="l" t="t" r="r" b="b"/>
            <a:pathLst>
              <a:path w="10265635" h="4632368">
                <a:moveTo>
                  <a:pt x="0" y="0"/>
                </a:moveTo>
                <a:lnTo>
                  <a:pt x="10265635" y="0"/>
                </a:lnTo>
                <a:lnTo>
                  <a:pt x="10265635" y="4632368"/>
                </a:lnTo>
                <a:lnTo>
                  <a:pt x="0" y="4632368"/>
                </a:lnTo>
                <a:lnTo>
                  <a:pt x="0" y="0"/>
                </a:lnTo>
                <a:close/>
              </a:path>
            </a:pathLst>
          </a:custGeom>
          <a:blipFill>
            <a:blip r:embed="rId3"/>
            <a:stretch>
              <a:fillRect/>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PHÂN TÍCH THIẾT KẾ HỆ THỐNG</a:t>
            </a:r>
          </a:p>
        </p:txBody>
      </p:sp>
      <p:sp>
        <p:nvSpPr>
          <p:cNvPr id="5" name="TextBox 5"/>
          <p:cNvSpPr txBox="1"/>
          <p:nvPr/>
        </p:nvSpPr>
        <p:spPr>
          <a:xfrm>
            <a:off x="160513" y="135090"/>
            <a:ext cx="2110383"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02</a:t>
            </a:r>
          </a:p>
        </p:txBody>
      </p:sp>
      <p:sp>
        <p:nvSpPr>
          <p:cNvPr id="6" name="TextBox 6"/>
          <p:cNvSpPr txBox="1"/>
          <p:nvPr/>
        </p:nvSpPr>
        <p:spPr>
          <a:xfrm>
            <a:off x="2373814" y="1371297"/>
            <a:ext cx="5216247"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biểu đồ đã xây dựng</a:t>
            </a:r>
          </a:p>
        </p:txBody>
      </p:sp>
      <p:sp>
        <p:nvSpPr>
          <p:cNvPr id="7" name="TextBox 7"/>
          <p:cNvSpPr txBox="1"/>
          <p:nvPr/>
        </p:nvSpPr>
        <p:spPr>
          <a:xfrm>
            <a:off x="2145274" y="7193291"/>
            <a:ext cx="5673328"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000000"/>
                </a:solidFill>
                <a:latin typeface="Montserrat Bold"/>
                <a:ea typeface="Montserrat Bold"/>
                <a:cs typeface="Montserrat Bold"/>
                <a:sym typeface="Montserrat Bold"/>
              </a:rPr>
              <a:t>Biểu đồ BFD của hệ thống </a:t>
            </a:r>
          </a:p>
        </p:txBody>
      </p:sp>
      <p:sp>
        <p:nvSpPr>
          <p:cNvPr id="8" name="TextBox 8"/>
          <p:cNvSpPr txBox="1"/>
          <p:nvPr/>
        </p:nvSpPr>
        <p:spPr>
          <a:xfrm>
            <a:off x="11140270" y="4091341"/>
            <a:ext cx="5390793"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000000"/>
                </a:solidFill>
                <a:latin typeface="Montserrat Bold"/>
                <a:ea typeface="Montserrat Bold"/>
                <a:cs typeface="Montserrat Bold"/>
                <a:sym typeface="Montserrat Bold"/>
              </a:rPr>
              <a:t>Mô hình thực thể liên kết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513" y="2208733"/>
            <a:ext cx="5118324" cy="7049567"/>
          </a:xfrm>
          <a:custGeom>
            <a:avLst/>
            <a:gdLst/>
            <a:ahLst/>
            <a:cxnLst/>
            <a:rect l="l" t="t" r="r" b="b"/>
            <a:pathLst>
              <a:path w="5118324" h="7049567">
                <a:moveTo>
                  <a:pt x="0" y="0"/>
                </a:moveTo>
                <a:lnTo>
                  <a:pt x="5118324" y="0"/>
                </a:lnTo>
                <a:lnTo>
                  <a:pt x="5118324" y="7049567"/>
                </a:lnTo>
                <a:lnTo>
                  <a:pt x="0" y="7049567"/>
                </a:lnTo>
                <a:lnTo>
                  <a:pt x="0" y="0"/>
                </a:lnTo>
                <a:close/>
              </a:path>
            </a:pathLst>
          </a:custGeom>
          <a:blipFill>
            <a:blip r:embed="rId2"/>
            <a:stretch>
              <a:fillRect/>
            </a:stretch>
          </a:blipFill>
        </p:spPr>
      </p:sp>
      <p:sp>
        <p:nvSpPr>
          <p:cNvPr id="3" name="Freeform 3"/>
          <p:cNvSpPr/>
          <p:nvPr/>
        </p:nvSpPr>
        <p:spPr>
          <a:xfrm>
            <a:off x="5278837" y="3553151"/>
            <a:ext cx="6593164" cy="5180343"/>
          </a:xfrm>
          <a:custGeom>
            <a:avLst/>
            <a:gdLst/>
            <a:ahLst/>
            <a:cxnLst/>
            <a:rect l="l" t="t" r="r" b="b"/>
            <a:pathLst>
              <a:path w="6593164" h="5180343">
                <a:moveTo>
                  <a:pt x="0" y="0"/>
                </a:moveTo>
                <a:lnTo>
                  <a:pt x="6593163" y="0"/>
                </a:lnTo>
                <a:lnTo>
                  <a:pt x="6593163" y="5180343"/>
                </a:lnTo>
                <a:lnTo>
                  <a:pt x="0" y="5180343"/>
                </a:lnTo>
                <a:lnTo>
                  <a:pt x="0" y="0"/>
                </a:lnTo>
                <a:close/>
              </a:path>
            </a:pathLst>
          </a:custGeom>
          <a:blipFill>
            <a:blip r:embed="rId3"/>
            <a:stretch>
              <a:fillRect/>
            </a:stretch>
          </a:blipFill>
        </p:spPr>
      </p:sp>
      <p:sp>
        <p:nvSpPr>
          <p:cNvPr id="4" name="Freeform 4"/>
          <p:cNvSpPr/>
          <p:nvPr/>
        </p:nvSpPr>
        <p:spPr>
          <a:xfrm>
            <a:off x="11994886" y="2733538"/>
            <a:ext cx="6293114" cy="5999956"/>
          </a:xfrm>
          <a:custGeom>
            <a:avLst/>
            <a:gdLst/>
            <a:ahLst/>
            <a:cxnLst/>
            <a:rect l="l" t="t" r="r" b="b"/>
            <a:pathLst>
              <a:path w="6293114" h="5999956">
                <a:moveTo>
                  <a:pt x="0" y="0"/>
                </a:moveTo>
                <a:lnTo>
                  <a:pt x="6293114" y="0"/>
                </a:lnTo>
                <a:lnTo>
                  <a:pt x="6293114" y="5999956"/>
                </a:lnTo>
                <a:lnTo>
                  <a:pt x="0" y="5999956"/>
                </a:lnTo>
                <a:lnTo>
                  <a:pt x="0" y="0"/>
                </a:lnTo>
                <a:close/>
              </a:path>
            </a:pathLst>
          </a:custGeom>
          <a:blipFill>
            <a:blip r:embed="rId4"/>
            <a:stretch>
              <a:fillRect/>
            </a:stretch>
          </a:blipFill>
        </p:spPr>
      </p:sp>
      <p:sp>
        <p:nvSpPr>
          <p:cNvPr id="5" name="TextBox 5"/>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PHÂN TÍCH THIẾT KẾ HỆ THỐNG</a:t>
            </a:r>
          </a:p>
        </p:txBody>
      </p:sp>
      <p:sp>
        <p:nvSpPr>
          <p:cNvPr id="6" name="TextBox 6"/>
          <p:cNvSpPr txBox="1"/>
          <p:nvPr/>
        </p:nvSpPr>
        <p:spPr>
          <a:xfrm>
            <a:off x="160513" y="135090"/>
            <a:ext cx="2110383"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02</a:t>
            </a:r>
          </a:p>
        </p:txBody>
      </p:sp>
      <p:sp>
        <p:nvSpPr>
          <p:cNvPr id="7" name="TextBox 7"/>
          <p:cNvSpPr txBox="1"/>
          <p:nvPr/>
        </p:nvSpPr>
        <p:spPr>
          <a:xfrm>
            <a:off x="2373814" y="1371297"/>
            <a:ext cx="5216247"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biểu đồ đã xây dựng</a:t>
            </a:r>
          </a:p>
        </p:txBody>
      </p:sp>
      <p:sp>
        <p:nvSpPr>
          <p:cNvPr id="8" name="TextBox 8"/>
          <p:cNvSpPr txBox="1"/>
          <p:nvPr/>
        </p:nvSpPr>
        <p:spPr>
          <a:xfrm>
            <a:off x="961370" y="9344642"/>
            <a:ext cx="3865840"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000000"/>
                </a:solidFill>
                <a:latin typeface="Montserrat Bold"/>
                <a:ea typeface="Montserrat Bold"/>
                <a:cs typeface="Montserrat Bold"/>
                <a:sym typeface="Montserrat Bold"/>
              </a:rPr>
              <a:t>Use case diagram </a:t>
            </a:r>
          </a:p>
        </p:txBody>
      </p:sp>
      <p:sp>
        <p:nvSpPr>
          <p:cNvPr id="9" name="TextBox 9"/>
          <p:cNvSpPr txBox="1"/>
          <p:nvPr/>
        </p:nvSpPr>
        <p:spPr>
          <a:xfrm>
            <a:off x="6784242" y="9344642"/>
            <a:ext cx="3582353"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000000"/>
                </a:solidFill>
                <a:latin typeface="Montserrat Bold"/>
                <a:ea typeface="Montserrat Bold"/>
                <a:cs typeface="Montserrat Bold"/>
                <a:sym typeface="Montserrat Bold"/>
              </a:rPr>
              <a:t>Activity Diagram</a:t>
            </a:r>
          </a:p>
        </p:txBody>
      </p:sp>
      <p:sp>
        <p:nvSpPr>
          <p:cNvPr id="10" name="TextBox 10"/>
          <p:cNvSpPr txBox="1"/>
          <p:nvPr/>
        </p:nvSpPr>
        <p:spPr>
          <a:xfrm>
            <a:off x="12956595" y="9210675"/>
            <a:ext cx="3981688"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000000"/>
                </a:solidFill>
                <a:latin typeface="Montserrat Bold"/>
                <a:ea typeface="Montserrat Bold"/>
                <a:cs typeface="Montserrat Bold"/>
                <a:sym typeface="Montserrat Bold"/>
              </a:rPr>
              <a:t>Sequence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85858"/>
            <a:ext cx="7527620" cy="5847636"/>
          </a:xfrm>
          <a:custGeom>
            <a:avLst/>
            <a:gdLst/>
            <a:ahLst/>
            <a:cxnLst/>
            <a:rect l="l" t="t" r="r" b="b"/>
            <a:pathLst>
              <a:path w="7527620" h="5847636">
                <a:moveTo>
                  <a:pt x="0" y="0"/>
                </a:moveTo>
                <a:lnTo>
                  <a:pt x="7527620" y="0"/>
                </a:lnTo>
                <a:lnTo>
                  <a:pt x="7527620" y="5847636"/>
                </a:lnTo>
                <a:lnTo>
                  <a:pt x="0" y="5847636"/>
                </a:lnTo>
                <a:lnTo>
                  <a:pt x="0" y="0"/>
                </a:lnTo>
                <a:close/>
              </a:path>
            </a:pathLst>
          </a:custGeom>
          <a:blipFill>
            <a:blip r:embed="rId2"/>
            <a:stretch>
              <a:fillRect/>
            </a:stretch>
          </a:blipFill>
        </p:spPr>
      </p:sp>
      <p:sp>
        <p:nvSpPr>
          <p:cNvPr id="3" name="Freeform 3"/>
          <p:cNvSpPr/>
          <p:nvPr/>
        </p:nvSpPr>
        <p:spPr>
          <a:xfrm>
            <a:off x="7726791" y="3020941"/>
            <a:ext cx="10459608" cy="5577471"/>
          </a:xfrm>
          <a:custGeom>
            <a:avLst/>
            <a:gdLst/>
            <a:ahLst/>
            <a:cxnLst/>
            <a:rect l="l" t="t" r="r" b="b"/>
            <a:pathLst>
              <a:path w="10459608" h="5577471">
                <a:moveTo>
                  <a:pt x="0" y="0"/>
                </a:moveTo>
                <a:lnTo>
                  <a:pt x="10459608" y="0"/>
                </a:lnTo>
                <a:lnTo>
                  <a:pt x="10459608" y="5577471"/>
                </a:lnTo>
                <a:lnTo>
                  <a:pt x="0" y="5577471"/>
                </a:lnTo>
                <a:lnTo>
                  <a:pt x="0" y="0"/>
                </a:lnTo>
                <a:close/>
              </a:path>
            </a:pathLst>
          </a:custGeom>
          <a:blipFill>
            <a:blip r:embed="rId3"/>
            <a:stretch>
              <a:fillRect/>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PHÂN TÍCH THIẾT KẾ HỆ THỐNG</a:t>
            </a:r>
          </a:p>
        </p:txBody>
      </p:sp>
      <p:sp>
        <p:nvSpPr>
          <p:cNvPr id="5" name="TextBox 5"/>
          <p:cNvSpPr txBox="1"/>
          <p:nvPr/>
        </p:nvSpPr>
        <p:spPr>
          <a:xfrm>
            <a:off x="160513" y="135090"/>
            <a:ext cx="2110383"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02</a:t>
            </a:r>
          </a:p>
        </p:txBody>
      </p:sp>
      <p:sp>
        <p:nvSpPr>
          <p:cNvPr id="6" name="TextBox 6"/>
          <p:cNvSpPr txBox="1"/>
          <p:nvPr/>
        </p:nvSpPr>
        <p:spPr>
          <a:xfrm>
            <a:off x="2373814" y="1371297"/>
            <a:ext cx="5216247"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biểu đồ đã xây dựng</a:t>
            </a:r>
          </a:p>
        </p:txBody>
      </p:sp>
      <p:sp>
        <p:nvSpPr>
          <p:cNvPr id="7" name="TextBox 7"/>
          <p:cNvSpPr txBox="1"/>
          <p:nvPr/>
        </p:nvSpPr>
        <p:spPr>
          <a:xfrm>
            <a:off x="2206294" y="9210675"/>
            <a:ext cx="3115032"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000000"/>
                </a:solidFill>
                <a:latin typeface="Montserrat Bold"/>
                <a:ea typeface="Montserrat Bold"/>
                <a:cs typeface="Montserrat Bold"/>
                <a:sym typeface="Montserrat Bold"/>
              </a:rPr>
              <a:t>Class diagram </a:t>
            </a:r>
          </a:p>
        </p:txBody>
      </p:sp>
      <p:sp>
        <p:nvSpPr>
          <p:cNvPr id="8" name="TextBox 8"/>
          <p:cNvSpPr txBox="1"/>
          <p:nvPr/>
        </p:nvSpPr>
        <p:spPr>
          <a:xfrm>
            <a:off x="10705719" y="9210675"/>
            <a:ext cx="4501753"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000000"/>
                </a:solidFill>
                <a:latin typeface="Montserrat Bold"/>
                <a:ea typeface="Montserrat Bold"/>
                <a:cs typeface="Montserrat Bold"/>
                <a:sym typeface="Montserrat Bold"/>
              </a:rPr>
              <a:t>Deployment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76806" y="4092107"/>
            <a:ext cx="11611194" cy="6194893"/>
          </a:xfrm>
          <a:custGeom>
            <a:avLst/>
            <a:gdLst/>
            <a:ahLst/>
            <a:cxnLst/>
            <a:rect l="l" t="t" r="r" b="b"/>
            <a:pathLst>
              <a:path w="11611194" h="6194893">
                <a:moveTo>
                  <a:pt x="0" y="0"/>
                </a:moveTo>
                <a:lnTo>
                  <a:pt x="11611194" y="0"/>
                </a:lnTo>
                <a:lnTo>
                  <a:pt x="11611194" y="6194893"/>
                </a:lnTo>
                <a:lnTo>
                  <a:pt x="0" y="6194893"/>
                </a:lnTo>
                <a:lnTo>
                  <a:pt x="0" y="0"/>
                </a:lnTo>
                <a:close/>
              </a:path>
            </a:pathLst>
          </a:custGeom>
          <a:blipFill>
            <a:blip r:embed="rId2"/>
            <a:stretch>
              <a:fillRect/>
            </a:stretch>
          </a:blipFill>
        </p:spPr>
      </p:sp>
      <p:sp>
        <p:nvSpPr>
          <p:cNvPr id="3" name="TextBox 3"/>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4" name="TextBox 4"/>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5" name="TextBox 5"/>
          <p:cNvSpPr txBox="1"/>
          <p:nvPr/>
        </p:nvSpPr>
        <p:spPr>
          <a:xfrm>
            <a:off x="2373814" y="1371297"/>
            <a:ext cx="4959548"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Công nghệ và kiến trúc</a:t>
            </a:r>
          </a:p>
        </p:txBody>
      </p:sp>
      <p:sp>
        <p:nvSpPr>
          <p:cNvPr id="6" name="TextBox 6"/>
          <p:cNvSpPr txBox="1"/>
          <p:nvPr/>
        </p:nvSpPr>
        <p:spPr>
          <a:xfrm>
            <a:off x="1215704" y="2109001"/>
            <a:ext cx="16636787" cy="1855470"/>
          </a:xfrm>
          <a:prstGeom prst="rect">
            <a:avLst/>
          </a:prstGeom>
        </p:spPr>
        <p:txBody>
          <a:bodyPr lIns="0" tIns="0" rIns="0" bIns="0" rtlCol="0" anchor="t">
            <a:spAutoFit/>
          </a:bodyPr>
          <a:lstStyle/>
          <a:p>
            <a:pPr algn="just">
              <a:lnSpc>
                <a:spcPts val="3719"/>
              </a:lnSpc>
            </a:pPr>
            <a:r>
              <a:rPr lang="en-US" sz="2399" spc="239">
                <a:solidFill>
                  <a:srgbClr val="000000"/>
                </a:solidFill>
                <a:latin typeface="Roboto"/>
                <a:ea typeface="Roboto"/>
                <a:cs typeface="Roboto"/>
                <a:sym typeface="Roboto"/>
              </a:rPr>
              <a:t>Hệ thống kiến trúc</a:t>
            </a:r>
            <a:r>
              <a:rPr lang="en-US" sz="2399" b="1" spc="239">
                <a:solidFill>
                  <a:srgbClr val="000000"/>
                </a:solidFill>
                <a:latin typeface="Roboto Bold"/>
                <a:ea typeface="Roboto Bold"/>
                <a:cs typeface="Roboto Bold"/>
                <a:sym typeface="Roboto Bold"/>
              </a:rPr>
              <a:t> MVC (Model-View-Controller)</a:t>
            </a:r>
            <a:r>
              <a:rPr lang="en-US" sz="2399" spc="239">
                <a:solidFill>
                  <a:srgbClr val="000000"/>
                </a:solidFill>
                <a:latin typeface="Roboto"/>
                <a:ea typeface="Roboto"/>
                <a:cs typeface="Roboto"/>
                <a:sym typeface="Roboto"/>
              </a:rPr>
              <a:t> bao gồm 3 thành phần chính:</a:t>
            </a:r>
          </a:p>
          <a:p>
            <a:pPr marL="518158" lvl="1" indent="-259079" algn="just">
              <a:lnSpc>
                <a:spcPts val="3719"/>
              </a:lnSpc>
              <a:buFont typeface="Arial"/>
              <a:buChar char="•"/>
            </a:pPr>
            <a:r>
              <a:rPr lang="en-US" sz="2399" spc="239">
                <a:solidFill>
                  <a:srgbClr val="000000"/>
                </a:solidFill>
                <a:latin typeface="Roboto"/>
                <a:ea typeface="Roboto"/>
                <a:cs typeface="Roboto"/>
                <a:sym typeface="Roboto"/>
              </a:rPr>
              <a:t>Frontend (UI): Hiển thị thông tin sự kiện, vé, và trạng thái giao dịch.</a:t>
            </a:r>
          </a:p>
          <a:p>
            <a:pPr marL="518158" lvl="1" indent="-259079" algn="just">
              <a:lnSpc>
                <a:spcPts val="3719"/>
              </a:lnSpc>
              <a:buFont typeface="Arial"/>
              <a:buChar char="•"/>
            </a:pPr>
            <a:r>
              <a:rPr lang="en-US" sz="2399" spc="239">
                <a:solidFill>
                  <a:srgbClr val="000000"/>
                </a:solidFill>
                <a:latin typeface="Roboto"/>
                <a:ea typeface="Roboto"/>
                <a:cs typeface="Roboto"/>
                <a:sym typeface="Roboto"/>
              </a:rPr>
              <a:t>Backend (Logic nghiệp vụ): Xử lý yêu cầu từ người dùng, truy cập cơ sở dữ liệu và trả về kết quả.</a:t>
            </a:r>
          </a:p>
          <a:p>
            <a:pPr marL="518158" lvl="1" indent="-259079" algn="just">
              <a:lnSpc>
                <a:spcPts val="3719"/>
              </a:lnSpc>
              <a:buFont typeface="Arial"/>
              <a:buChar char="•"/>
            </a:pPr>
            <a:r>
              <a:rPr lang="en-US" sz="2399" spc="239">
                <a:solidFill>
                  <a:srgbClr val="000000"/>
                </a:solidFill>
                <a:latin typeface="Roboto"/>
                <a:ea typeface="Roboto"/>
                <a:cs typeface="Roboto"/>
                <a:sym typeface="Roboto"/>
              </a:rPr>
              <a:t>Database: Lưu trữ dữ liệu liên quan đến sự kiện, vé, và giao dịch.</a:t>
            </a:r>
          </a:p>
        </p:txBody>
      </p:sp>
      <p:sp>
        <p:nvSpPr>
          <p:cNvPr id="7" name="TextBox 7"/>
          <p:cNvSpPr txBox="1"/>
          <p:nvPr/>
        </p:nvSpPr>
        <p:spPr>
          <a:xfrm>
            <a:off x="556081" y="4513112"/>
            <a:ext cx="5822292" cy="5270374"/>
          </a:xfrm>
          <a:prstGeom prst="rect">
            <a:avLst/>
          </a:prstGeom>
        </p:spPr>
        <p:txBody>
          <a:bodyPr lIns="0" tIns="0" rIns="0" bIns="0" rtlCol="0" anchor="t">
            <a:spAutoFit/>
          </a:bodyPr>
          <a:lstStyle/>
          <a:p>
            <a:pPr algn="l">
              <a:lnSpc>
                <a:spcPts val="4655"/>
              </a:lnSpc>
            </a:pPr>
            <a:r>
              <a:rPr lang="en-US" sz="2399" b="1" spc="177">
                <a:solidFill>
                  <a:srgbClr val="000000"/>
                </a:solidFill>
                <a:latin typeface="Roboto Bold"/>
                <a:ea typeface="Roboto Bold"/>
                <a:cs typeface="Roboto Bold"/>
                <a:sym typeface="Roboto Bold"/>
              </a:rPr>
              <a:t>Front-end</a:t>
            </a:r>
            <a:r>
              <a:rPr lang="en-US" sz="2399" spc="177">
                <a:solidFill>
                  <a:srgbClr val="000000"/>
                </a:solidFill>
                <a:latin typeface="Roboto"/>
                <a:ea typeface="Roboto"/>
                <a:cs typeface="Roboto"/>
                <a:sym typeface="Roboto"/>
              </a:rPr>
              <a:t>: Angular – Xây dựng giao diện hiện đại, tương tác cao.</a:t>
            </a:r>
          </a:p>
          <a:p>
            <a:pPr algn="l">
              <a:lnSpc>
                <a:spcPts val="4655"/>
              </a:lnSpc>
            </a:pPr>
            <a:r>
              <a:rPr lang="en-US" sz="2399" b="1" spc="177">
                <a:solidFill>
                  <a:srgbClr val="000000"/>
                </a:solidFill>
                <a:latin typeface="Roboto Bold"/>
                <a:ea typeface="Roboto Bold"/>
                <a:cs typeface="Roboto Bold"/>
                <a:sym typeface="Roboto Bold"/>
              </a:rPr>
              <a:t>Back-end</a:t>
            </a:r>
            <a:r>
              <a:rPr lang="en-US" sz="2399" spc="177">
                <a:solidFill>
                  <a:srgbClr val="000000"/>
                </a:solidFill>
                <a:latin typeface="Roboto"/>
                <a:ea typeface="Roboto"/>
                <a:cs typeface="Roboto"/>
                <a:sym typeface="Roboto"/>
              </a:rPr>
              <a:t>: Spring Boot – API RESTful và bảo mật mạnh mẽ.</a:t>
            </a:r>
          </a:p>
          <a:p>
            <a:pPr algn="l">
              <a:lnSpc>
                <a:spcPts val="4655"/>
              </a:lnSpc>
            </a:pPr>
            <a:r>
              <a:rPr lang="en-US" sz="2399" b="1" spc="177">
                <a:solidFill>
                  <a:srgbClr val="000000"/>
                </a:solidFill>
                <a:latin typeface="Roboto Bold"/>
                <a:ea typeface="Roboto Bold"/>
                <a:cs typeface="Roboto Bold"/>
                <a:sym typeface="Roboto Bold"/>
              </a:rPr>
              <a:t>Cơ sở dữ liệu</a:t>
            </a:r>
            <a:r>
              <a:rPr lang="en-US" sz="2399" spc="177">
                <a:solidFill>
                  <a:srgbClr val="000000"/>
                </a:solidFill>
                <a:latin typeface="Roboto"/>
                <a:ea typeface="Roboto"/>
                <a:cs typeface="Roboto"/>
                <a:sym typeface="Roboto"/>
              </a:rPr>
              <a:t>: PostgreSQL – Quản lý dữ liệu ổn định, hiệu quả.</a:t>
            </a:r>
          </a:p>
          <a:p>
            <a:pPr algn="l">
              <a:lnSpc>
                <a:spcPts val="4655"/>
              </a:lnSpc>
            </a:pPr>
            <a:r>
              <a:rPr lang="en-US" sz="2399" b="1" spc="177">
                <a:solidFill>
                  <a:srgbClr val="000000"/>
                </a:solidFill>
                <a:latin typeface="Roboto Bold"/>
                <a:ea typeface="Roboto Bold"/>
                <a:cs typeface="Roboto Bold"/>
                <a:sym typeface="Roboto Bold"/>
              </a:rPr>
              <a:t>Quản lý mã nguồn</a:t>
            </a:r>
            <a:r>
              <a:rPr lang="en-US" sz="2399" spc="177">
                <a:solidFill>
                  <a:srgbClr val="000000"/>
                </a:solidFill>
                <a:latin typeface="Roboto"/>
                <a:ea typeface="Roboto"/>
                <a:cs typeface="Roboto"/>
                <a:sym typeface="Roboto"/>
              </a:rPr>
              <a:t>: Git/GitHub – Hỗ trợ cộng tác và theo dõi thay đổi.</a:t>
            </a:r>
          </a:p>
          <a:p>
            <a:pPr algn="l">
              <a:lnSpc>
                <a:spcPts val="4655"/>
              </a:lnSpc>
            </a:pPr>
            <a:endParaRPr lang="en-US" sz="2399" spc="177">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389762"/>
            <a:ext cx="13206438" cy="7632574"/>
          </a:xfrm>
          <a:prstGeom prst="rect">
            <a:avLst/>
          </a:prstGeom>
        </p:spPr>
        <p:txBody>
          <a:bodyPr lIns="0" tIns="0" rIns="0" bIns="0" rtlCol="0" anchor="t">
            <a:spAutoFit/>
          </a:bodyPr>
          <a:lstStyle/>
          <a:p>
            <a:pPr algn="l">
              <a:lnSpc>
                <a:spcPts val="4655"/>
              </a:lnSpc>
            </a:pPr>
            <a:r>
              <a:rPr lang="en-US" sz="2399" b="1" spc="177">
                <a:solidFill>
                  <a:srgbClr val="000000"/>
                </a:solidFill>
                <a:latin typeface="Roboto Bold"/>
                <a:ea typeface="Roboto Bold"/>
                <a:cs typeface="Roboto Bold"/>
                <a:sym typeface="Roboto Bold"/>
              </a:rPr>
              <a:t>Frontend (Angular)</a:t>
            </a:r>
          </a:p>
          <a:p>
            <a:pPr marL="518158" lvl="1" indent="-259079" algn="l">
              <a:lnSpc>
                <a:spcPts val="4655"/>
              </a:lnSpc>
              <a:buFont typeface="Arial"/>
              <a:buChar char="•"/>
            </a:pPr>
            <a:r>
              <a:rPr lang="en-US" sz="2399" spc="177">
                <a:solidFill>
                  <a:srgbClr val="000000"/>
                </a:solidFill>
                <a:latin typeface="Roboto"/>
                <a:ea typeface="Roboto"/>
                <a:cs typeface="Roboto"/>
                <a:sym typeface="Roboto"/>
              </a:rPr>
              <a:t>HttpRequest và HttpClient: Gửi yêu cầu HTTP (GET, POST, PUT, DELETE) đến Backend với dữ liệu JSON.</a:t>
            </a:r>
          </a:p>
          <a:p>
            <a:pPr marL="518158" lvl="1" indent="-259079" algn="l">
              <a:lnSpc>
                <a:spcPts val="4655"/>
              </a:lnSpc>
              <a:buFont typeface="Arial"/>
              <a:buChar char="•"/>
            </a:pPr>
            <a:r>
              <a:rPr lang="en-US" sz="2399" spc="177">
                <a:solidFill>
                  <a:srgbClr val="000000"/>
                </a:solidFill>
                <a:latin typeface="Roboto"/>
                <a:ea typeface="Roboto"/>
                <a:cs typeface="Roboto"/>
                <a:sym typeface="Roboto"/>
              </a:rPr>
              <a:t>Token Interceptor: Thêm token xác thực vào HTTP Header từ LocalStorage.</a:t>
            </a:r>
          </a:p>
          <a:p>
            <a:pPr algn="l">
              <a:lnSpc>
                <a:spcPts val="4655"/>
              </a:lnSpc>
            </a:pPr>
            <a:r>
              <a:rPr lang="en-US" sz="2399" b="1" spc="177">
                <a:solidFill>
                  <a:srgbClr val="000000"/>
                </a:solidFill>
                <a:latin typeface="Roboto Bold"/>
                <a:ea typeface="Roboto Bold"/>
                <a:cs typeface="Roboto Bold"/>
                <a:sym typeface="Roboto Bold"/>
              </a:rPr>
              <a:t>Backend (SpringBoot)</a:t>
            </a:r>
          </a:p>
          <a:p>
            <a:pPr marL="518158" lvl="1" indent="-259079" algn="l">
              <a:lnSpc>
                <a:spcPts val="4655"/>
              </a:lnSpc>
              <a:buFont typeface="Arial"/>
              <a:buChar char="•"/>
            </a:pPr>
            <a:r>
              <a:rPr lang="en-US" sz="2399" spc="177">
                <a:solidFill>
                  <a:srgbClr val="000000"/>
                </a:solidFill>
                <a:latin typeface="Roboto"/>
                <a:ea typeface="Roboto"/>
                <a:cs typeface="Roboto"/>
                <a:sym typeface="Roboto"/>
              </a:rPr>
              <a:t>Filter:</a:t>
            </a:r>
          </a:p>
          <a:p>
            <a:pPr marL="1036317" lvl="2" indent="-345439" algn="l">
              <a:lnSpc>
                <a:spcPts val="4655"/>
              </a:lnSpc>
              <a:buFont typeface="Arial"/>
              <a:buChar char="⚬"/>
            </a:pPr>
            <a:r>
              <a:rPr lang="en-US" sz="2399" spc="177">
                <a:solidFill>
                  <a:srgbClr val="000000"/>
                </a:solidFill>
                <a:latin typeface="Roboto"/>
                <a:ea typeface="Roboto"/>
                <a:cs typeface="Roboto"/>
                <a:sym typeface="Roboto"/>
              </a:rPr>
              <a:t>CORS Filter: Kiểm tra và chặn yêu cầu từ domain không hợp lệ.</a:t>
            </a:r>
          </a:p>
          <a:p>
            <a:pPr marL="1036317" lvl="2" indent="-345439" algn="l">
              <a:lnSpc>
                <a:spcPts val="4655"/>
              </a:lnSpc>
              <a:buFont typeface="Arial"/>
              <a:buChar char="⚬"/>
            </a:pPr>
            <a:r>
              <a:rPr lang="en-US" sz="2399" spc="177">
                <a:solidFill>
                  <a:srgbClr val="000000"/>
                </a:solidFill>
                <a:latin typeface="Roboto"/>
                <a:ea typeface="Roboto"/>
                <a:cs typeface="Roboto"/>
                <a:sym typeface="Roboto"/>
              </a:rPr>
              <a:t>JwtToken Filter: Kiểm tra và phân quyền dựa trên JWT Token.</a:t>
            </a:r>
          </a:p>
          <a:p>
            <a:pPr marL="518158" lvl="1" indent="-259079" algn="l">
              <a:lnSpc>
                <a:spcPts val="4655"/>
              </a:lnSpc>
              <a:buFont typeface="Arial"/>
              <a:buChar char="•"/>
            </a:pPr>
            <a:r>
              <a:rPr lang="en-US" sz="2399" spc="177">
                <a:solidFill>
                  <a:srgbClr val="000000"/>
                </a:solidFill>
                <a:latin typeface="Roboto"/>
                <a:ea typeface="Roboto"/>
                <a:cs typeface="Roboto"/>
                <a:sym typeface="Roboto"/>
              </a:rPr>
              <a:t>Controller: Nhận và xử lý yêu cầu, chuyển dữ liệu vào Service.</a:t>
            </a:r>
          </a:p>
          <a:p>
            <a:pPr marL="518158" lvl="1" indent="-259079" algn="l">
              <a:lnSpc>
                <a:spcPts val="4655"/>
              </a:lnSpc>
              <a:buFont typeface="Arial"/>
              <a:buChar char="•"/>
            </a:pPr>
            <a:r>
              <a:rPr lang="en-US" sz="2399" spc="177">
                <a:solidFill>
                  <a:srgbClr val="000000"/>
                </a:solidFill>
                <a:latin typeface="Roboto"/>
                <a:ea typeface="Roboto"/>
                <a:cs typeface="Roboto"/>
                <a:sym typeface="Roboto"/>
              </a:rPr>
              <a:t>Service Layer: Xử lý nghiệp vụ và chuyển dữ liệu vào Repository.</a:t>
            </a:r>
          </a:p>
          <a:p>
            <a:pPr marL="518158" lvl="1" indent="-259079" algn="l">
              <a:lnSpc>
                <a:spcPts val="4655"/>
              </a:lnSpc>
              <a:buFont typeface="Arial"/>
              <a:buChar char="•"/>
            </a:pPr>
            <a:r>
              <a:rPr lang="en-US" sz="2399" spc="177">
                <a:solidFill>
                  <a:srgbClr val="000000"/>
                </a:solidFill>
                <a:latin typeface="Roboto"/>
                <a:ea typeface="Roboto"/>
                <a:cs typeface="Roboto"/>
                <a:sym typeface="Roboto"/>
              </a:rPr>
              <a:t>Repository: Thực hiện thao tác CRUD với cơ sở dữ liệu.</a:t>
            </a:r>
          </a:p>
          <a:p>
            <a:pPr marL="518158" lvl="1" indent="-259079" algn="l">
              <a:lnSpc>
                <a:spcPts val="4655"/>
              </a:lnSpc>
              <a:buFont typeface="Arial"/>
              <a:buChar char="•"/>
            </a:pPr>
            <a:r>
              <a:rPr lang="en-US" sz="2399" spc="177">
                <a:solidFill>
                  <a:srgbClr val="000000"/>
                </a:solidFill>
                <a:latin typeface="Roboto"/>
                <a:ea typeface="Roboto"/>
                <a:cs typeface="Roboto"/>
                <a:sym typeface="Roboto"/>
              </a:rPr>
              <a:t>HttpResponse: Trả dữ liệu về client dưới dạng HTTP Response.</a:t>
            </a:r>
          </a:p>
          <a:p>
            <a:pPr algn="l">
              <a:lnSpc>
                <a:spcPts val="4655"/>
              </a:lnSpc>
            </a:pPr>
            <a:endParaRPr lang="en-US" sz="2399" spc="177">
              <a:solidFill>
                <a:srgbClr val="000000"/>
              </a:solidFill>
              <a:latin typeface="Roboto"/>
              <a:ea typeface="Roboto"/>
              <a:cs typeface="Roboto"/>
              <a:sym typeface="Roboto"/>
            </a:endParaRPr>
          </a:p>
        </p:txBody>
      </p:sp>
      <p:sp>
        <p:nvSpPr>
          <p:cNvPr id="3" name="Freeform 3"/>
          <p:cNvSpPr/>
          <p:nvPr/>
        </p:nvSpPr>
        <p:spPr>
          <a:xfrm>
            <a:off x="12777835" y="5415149"/>
            <a:ext cx="4481465" cy="4114800"/>
          </a:xfrm>
          <a:custGeom>
            <a:avLst/>
            <a:gdLst/>
            <a:ahLst/>
            <a:cxnLst/>
            <a:rect l="l" t="t" r="r" b="b"/>
            <a:pathLst>
              <a:path w="4481465" h="4114800">
                <a:moveTo>
                  <a:pt x="0" y="0"/>
                </a:moveTo>
                <a:lnTo>
                  <a:pt x="4481465" y="0"/>
                </a:lnTo>
                <a:lnTo>
                  <a:pt x="448146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5" name="TextBox 5"/>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6" name="TextBox 6"/>
          <p:cNvSpPr txBox="1"/>
          <p:nvPr/>
        </p:nvSpPr>
        <p:spPr>
          <a:xfrm>
            <a:off x="2373814" y="1371297"/>
            <a:ext cx="4058841"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Cách thực hiện API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9663" y="2099099"/>
            <a:ext cx="8071241" cy="3909695"/>
          </a:xfrm>
          <a:custGeom>
            <a:avLst/>
            <a:gdLst/>
            <a:ahLst/>
            <a:cxnLst/>
            <a:rect l="l" t="t" r="r" b="b"/>
            <a:pathLst>
              <a:path w="8071241" h="3909695">
                <a:moveTo>
                  <a:pt x="0" y="0"/>
                </a:moveTo>
                <a:lnTo>
                  <a:pt x="8071242" y="0"/>
                </a:lnTo>
                <a:lnTo>
                  <a:pt x="8071242" y="3909695"/>
                </a:lnTo>
                <a:lnTo>
                  <a:pt x="0" y="3909695"/>
                </a:lnTo>
                <a:lnTo>
                  <a:pt x="0" y="0"/>
                </a:lnTo>
                <a:close/>
              </a:path>
            </a:pathLst>
          </a:custGeom>
          <a:blipFill>
            <a:blip r:embed="rId2"/>
            <a:stretch>
              <a:fillRect/>
            </a:stretch>
          </a:blipFill>
        </p:spPr>
      </p:sp>
      <p:sp>
        <p:nvSpPr>
          <p:cNvPr id="3" name="Freeform 3"/>
          <p:cNvSpPr/>
          <p:nvPr/>
        </p:nvSpPr>
        <p:spPr>
          <a:xfrm>
            <a:off x="369663" y="5754445"/>
            <a:ext cx="8071241" cy="3094176"/>
          </a:xfrm>
          <a:custGeom>
            <a:avLst/>
            <a:gdLst/>
            <a:ahLst/>
            <a:cxnLst/>
            <a:rect l="l" t="t" r="r" b="b"/>
            <a:pathLst>
              <a:path w="8071241" h="3094176">
                <a:moveTo>
                  <a:pt x="0" y="0"/>
                </a:moveTo>
                <a:lnTo>
                  <a:pt x="8071242" y="0"/>
                </a:lnTo>
                <a:lnTo>
                  <a:pt x="8071242" y="3094175"/>
                </a:lnTo>
                <a:lnTo>
                  <a:pt x="0" y="3094175"/>
                </a:lnTo>
                <a:lnTo>
                  <a:pt x="0" y="0"/>
                </a:lnTo>
                <a:close/>
              </a:path>
            </a:pathLst>
          </a:custGeom>
          <a:blipFill>
            <a:blip r:embed="rId3"/>
            <a:stretch>
              <a:fillRect/>
            </a:stretch>
          </a:blipFill>
        </p:spPr>
      </p:sp>
      <p:sp>
        <p:nvSpPr>
          <p:cNvPr id="4" name="Freeform 4"/>
          <p:cNvSpPr/>
          <p:nvPr/>
        </p:nvSpPr>
        <p:spPr>
          <a:xfrm>
            <a:off x="9144000" y="4053947"/>
            <a:ext cx="8843682" cy="4744748"/>
          </a:xfrm>
          <a:custGeom>
            <a:avLst/>
            <a:gdLst/>
            <a:ahLst/>
            <a:cxnLst/>
            <a:rect l="l" t="t" r="r" b="b"/>
            <a:pathLst>
              <a:path w="8843682" h="4744748">
                <a:moveTo>
                  <a:pt x="0" y="0"/>
                </a:moveTo>
                <a:lnTo>
                  <a:pt x="8843682" y="0"/>
                </a:lnTo>
                <a:lnTo>
                  <a:pt x="8843682" y="4744747"/>
                </a:lnTo>
                <a:lnTo>
                  <a:pt x="0" y="4744747"/>
                </a:lnTo>
                <a:lnTo>
                  <a:pt x="0" y="0"/>
                </a:lnTo>
                <a:close/>
              </a:path>
            </a:pathLst>
          </a:custGeom>
          <a:blipFill>
            <a:blip r:embed="rId4"/>
            <a:stretch>
              <a:fillRect/>
            </a:stretch>
          </a:blipFill>
        </p:spPr>
      </p:sp>
      <p:sp>
        <p:nvSpPr>
          <p:cNvPr id="5" name="TextBox 5"/>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6" name="TextBox 6"/>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7" name="TextBox 7"/>
          <p:cNvSpPr txBox="1"/>
          <p:nvPr/>
        </p:nvSpPr>
        <p:spPr>
          <a:xfrm>
            <a:off x="2373814" y="1371297"/>
            <a:ext cx="8037433"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chức năng nổi bật_Dành cho User</a:t>
            </a:r>
          </a:p>
        </p:txBody>
      </p:sp>
      <p:sp>
        <p:nvSpPr>
          <p:cNvPr id="8" name="TextBox 8"/>
          <p:cNvSpPr txBox="1"/>
          <p:nvPr/>
        </p:nvSpPr>
        <p:spPr>
          <a:xfrm>
            <a:off x="2272325" y="9210675"/>
            <a:ext cx="3891915"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Mua vé</a:t>
            </a:r>
          </a:p>
        </p:txBody>
      </p:sp>
      <p:sp>
        <p:nvSpPr>
          <p:cNvPr id="9" name="TextBox 9"/>
          <p:cNvSpPr txBox="1"/>
          <p:nvPr/>
        </p:nvSpPr>
        <p:spPr>
          <a:xfrm>
            <a:off x="9808319" y="9210675"/>
            <a:ext cx="7515043"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Xem lịch sử mua hàng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026617"/>
            <a:ext cx="8149434" cy="4319200"/>
          </a:xfrm>
          <a:custGeom>
            <a:avLst/>
            <a:gdLst/>
            <a:ahLst/>
            <a:cxnLst/>
            <a:rect l="l" t="t" r="r" b="b"/>
            <a:pathLst>
              <a:path w="8149434" h="4319200">
                <a:moveTo>
                  <a:pt x="0" y="0"/>
                </a:moveTo>
                <a:lnTo>
                  <a:pt x="8149434" y="0"/>
                </a:lnTo>
                <a:lnTo>
                  <a:pt x="8149434" y="4319200"/>
                </a:lnTo>
                <a:lnTo>
                  <a:pt x="0" y="4319200"/>
                </a:lnTo>
                <a:lnTo>
                  <a:pt x="0" y="0"/>
                </a:lnTo>
                <a:close/>
              </a:path>
            </a:pathLst>
          </a:custGeom>
          <a:blipFill>
            <a:blip r:embed="rId2"/>
            <a:stretch>
              <a:fillRect/>
            </a:stretch>
          </a:blipFill>
        </p:spPr>
      </p:sp>
      <p:sp>
        <p:nvSpPr>
          <p:cNvPr id="3" name="Freeform 3"/>
          <p:cNvSpPr/>
          <p:nvPr/>
        </p:nvSpPr>
        <p:spPr>
          <a:xfrm>
            <a:off x="1028700" y="6472108"/>
            <a:ext cx="8149434" cy="2659900"/>
          </a:xfrm>
          <a:custGeom>
            <a:avLst/>
            <a:gdLst/>
            <a:ahLst/>
            <a:cxnLst/>
            <a:rect l="l" t="t" r="r" b="b"/>
            <a:pathLst>
              <a:path w="8149434" h="2659900">
                <a:moveTo>
                  <a:pt x="0" y="0"/>
                </a:moveTo>
                <a:lnTo>
                  <a:pt x="8149434" y="0"/>
                </a:lnTo>
                <a:lnTo>
                  <a:pt x="8149434" y="2659901"/>
                </a:lnTo>
                <a:lnTo>
                  <a:pt x="0" y="2659901"/>
                </a:lnTo>
                <a:lnTo>
                  <a:pt x="0" y="0"/>
                </a:lnTo>
                <a:close/>
              </a:path>
            </a:pathLst>
          </a:custGeom>
          <a:blipFill>
            <a:blip r:embed="rId3"/>
            <a:stretch>
              <a:fillRect r="-22015"/>
            </a:stretch>
          </a:blipFill>
        </p:spPr>
      </p:sp>
      <p:sp>
        <p:nvSpPr>
          <p:cNvPr id="4" name="Freeform 4"/>
          <p:cNvSpPr/>
          <p:nvPr/>
        </p:nvSpPr>
        <p:spPr>
          <a:xfrm>
            <a:off x="11238005" y="579122"/>
            <a:ext cx="5183684" cy="8344251"/>
          </a:xfrm>
          <a:custGeom>
            <a:avLst/>
            <a:gdLst/>
            <a:ahLst/>
            <a:cxnLst/>
            <a:rect l="l" t="t" r="r" b="b"/>
            <a:pathLst>
              <a:path w="5183684" h="8344251">
                <a:moveTo>
                  <a:pt x="0" y="0"/>
                </a:moveTo>
                <a:lnTo>
                  <a:pt x="5183684" y="0"/>
                </a:lnTo>
                <a:lnTo>
                  <a:pt x="5183684" y="8344251"/>
                </a:lnTo>
                <a:lnTo>
                  <a:pt x="0" y="8344251"/>
                </a:lnTo>
                <a:lnTo>
                  <a:pt x="0" y="0"/>
                </a:lnTo>
                <a:close/>
              </a:path>
            </a:pathLst>
          </a:custGeom>
          <a:blipFill>
            <a:blip r:embed="rId4"/>
            <a:stretch>
              <a:fillRect l="-489" r="-489" b="-2002"/>
            </a:stretch>
          </a:blipFill>
        </p:spPr>
      </p:sp>
      <p:sp>
        <p:nvSpPr>
          <p:cNvPr id="5" name="TextBox 5"/>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6" name="TextBox 6"/>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7" name="TextBox 7"/>
          <p:cNvSpPr txBox="1"/>
          <p:nvPr/>
        </p:nvSpPr>
        <p:spPr>
          <a:xfrm>
            <a:off x="2373814" y="1371297"/>
            <a:ext cx="8037433"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chức năng nổi bật_Dành cho User</a:t>
            </a:r>
          </a:p>
        </p:txBody>
      </p:sp>
      <p:sp>
        <p:nvSpPr>
          <p:cNvPr id="8" name="TextBox 8"/>
          <p:cNvSpPr txBox="1"/>
          <p:nvPr/>
        </p:nvSpPr>
        <p:spPr>
          <a:xfrm>
            <a:off x="1926859" y="9084384"/>
            <a:ext cx="6353116" cy="931545"/>
          </a:xfrm>
          <a:prstGeom prst="rect">
            <a:avLst/>
          </a:prstGeom>
        </p:spPr>
        <p:txBody>
          <a:bodyPr lIns="0" tIns="0" rIns="0" bIns="0" rtlCol="0" anchor="t">
            <a:spAutoFit/>
          </a:bodyPr>
          <a:lstStyle/>
          <a:p>
            <a:pPr algn="ctr">
              <a:lnSpc>
                <a:spcPts val="3779"/>
              </a:lnSpc>
              <a:spcBef>
                <a:spcPct val="0"/>
              </a:spcBef>
            </a:pPr>
            <a:r>
              <a:rPr lang="en-US" sz="2699" b="1" spc="269">
                <a:solidFill>
                  <a:srgbClr val="232121"/>
                </a:solidFill>
                <a:latin typeface="Montserrat Bold"/>
                <a:ea typeface="Montserrat Bold"/>
                <a:cs typeface="Montserrat Bold"/>
                <a:sym typeface="Montserrat Bold"/>
              </a:rPr>
              <a:t>Chức năng Tìm kiếm và xem các loại sự kiện </a:t>
            </a:r>
          </a:p>
        </p:txBody>
      </p:sp>
      <p:sp>
        <p:nvSpPr>
          <p:cNvPr id="9" name="TextBox 9"/>
          <p:cNvSpPr txBox="1"/>
          <p:nvPr/>
        </p:nvSpPr>
        <p:spPr>
          <a:xfrm>
            <a:off x="10411248" y="9244965"/>
            <a:ext cx="7515043"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Đăng ký tài khoản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5704" y="2276641"/>
            <a:ext cx="7928296" cy="6545658"/>
          </a:xfrm>
          <a:custGeom>
            <a:avLst/>
            <a:gdLst/>
            <a:ahLst/>
            <a:cxnLst/>
            <a:rect l="l" t="t" r="r" b="b"/>
            <a:pathLst>
              <a:path w="7928296" h="6545658">
                <a:moveTo>
                  <a:pt x="0" y="0"/>
                </a:moveTo>
                <a:lnTo>
                  <a:pt x="7928296" y="0"/>
                </a:lnTo>
                <a:lnTo>
                  <a:pt x="7928296" y="6545658"/>
                </a:lnTo>
                <a:lnTo>
                  <a:pt x="0" y="6545658"/>
                </a:lnTo>
                <a:lnTo>
                  <a:pt x="0" y="0"/>
                </a:lnTo>
                <a:close/>
              </a:path>
            </a:pathLst>
          </a:custGeom>
          <a:blipFill>
            <a:blip r:embed="rId2"/>
            <a:stretch>
              <a:fillRect t="-871" b="-871"/>
            </a:stretch>
          </a:blipFill>
        </p:spPr>
      </p:sp>
      <p:sp>
        <p:nvSpPr>
          <p:cNvPr id="3" name="Freeform 3"/>
          <p:cNvSpPr/>
          <p:nvPr/>
        </p:nvSpPr>
        <p:spPr>
          <a:xfrm>
            <a:off x="10639319" y="2781418"/>
            <a:ext cx="5858669" cy="5612755"/>
          </a:xfrm>
          <a:custGeom>
            <a:avLst/>
            <a:gdLst/>
            <a:ahLst/>
            <a:cxnLst/>
            <a:rect l="l" t="t" r="r" b="b"/>
            <a:pathLst>
              <a:path w="5858669" h="5612755">
                <a:moveTo>
                  <a:pt x="0" y="0"/>
                </a:moveTo>
                <a:lnTo>
                  <a:pt x="5858668" y="0"/>
                </a:lnTo>
                <a:lnTo>
                  <a:pt x="5858668" y="5612755"/>
                </a:lnTo>
                <a:lnTo>
                  <a:pt x="0" y="5612755"/>
                </a:lnTo>
                <a:lnTo>
                  <a:pt x="0" y="0"/>
                </a:lnTo>
                <a:close/>
              </a:path>
            </a:pathLst>
          </a:custGeom>
          <a:blipFill>
            <a:blip r:embed="rId3"/>
            <a:stretch>
              <a:fillRect l="-58492" r="-56191"/>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5" name="TextBox 5"/>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6" name="TextBox 6"/>
          <p:cNvSpPr txBox="1"/>
          <p:nvPr/>
        </p:nvSpPr>
        <p:spPr>
          <a:xfrm>
            <a:off x="2373814" y="1371297"/>
            <a:ext cx="8037433"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chức năng nổi bật_Dành cho User</a:t>
            </a:r>
          </a:p>
        </p:txBody>
      </p:sp>
      <p:sp>
        <p:nvSpPr>
          <p:cNvPr id="7" name="TextBox 7"/>
          <p:cNvSpPr txBox="1"/>
          <p:nvPr/>
        </p:nvSpPr>
        <p:spPr>
          <a:xfrm>
            <a:off x="2003294" y="9006840"/>
            <a:ext cx="6353116" cy="93154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Cập nhật thông tin tài khoản và mật khẩu</a:t>
            </a:r>
          </a:p>
        </p:txBody>
      </p:sp>
      <p:sp>
        <p:nvSpPr>
          <p:cNvPr id="8" name="TextBox 8"/>
          <p:cNvSpPr txBox="1"/>
          <p:nvPr/>
        </p:nvSpPr>
        <p:spPr>
          <a:xfrm>
            <a:off x="10411248" y="9244965"/>
            <a:ext cx="7515043"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Gửi đơn phản ánh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7187" y="2534625"/>
            <a:ext cx="9542294" cy="5535557"/>
          </a:xfrm>
          <a:custGeom>
            <a:avLst/>
            <a:gdLst/>
            <a:ahLst/>
            <a:cxnLst/>
            <a:rect l="l" t="t" r="r" b="b"/>
            <a:pathLst>
              <a:path w="9542294" h="5535557">
                <a:moveTo>
                  <a:pt x="0" y="0"/>
                </a:moveTo>
                <a:lnTo>
                  <a:pt x="9542293" y="0"/>
                </a:lnTo>
                <a:lnTo>
                  <a:pt x="9542293" y="5535557"/>
                </a:lnTo>
                <a:lnTo>
                  <a:pt x="0" y="5535557"/>
                </a:lnTo>
                <a:lnTo>
                  <a:pt x="0" y="0"/>
                </a:lnTo>
                <a:close/>
              </a:path>
            </a:pathLst>
          </a:custGeom>
          <a:blipFill>
            <a:blip r:embed="rId2"/>
            <a:stretch>
              <a:fillRect r="-20541"/>
            </a:stretch>
          </a:blipFill>
        </p:spPr>
      </p:sp>
      <p:sp>
        <p:nvSpPr>
          <p:cNvPr id="3" name="Freeform 3"/>
          <p:cNvSpPr/>
          <p:nvPr/>
        </p:nvSpPr>
        <p:spPr>
          <a:xfrm>
            <a:off x="10411248" y="1988505"/>
            <a:ext cx="7439360" cy="6896758"/>
          </a:xfrm>
          <a:custGeom>
            <a:avLst/>
            <a:gdLst/>
            <a:ahLst/>
            <a:cxnLst/>
            <a:rect l="l" t="t" r="r" b="b"/>
            <a:pathLst>
              <a:path w="7439360" h="6896758">
                <a:moveTo>
                  <a:pt x="0" y="0"/>
                </a:moveTo>
                <a:lnTo>
                  <a:pt x="7439360" y="0"/>
                </a:lnTo>
                <a:lnTo>
                  <a:pt x="7439360" y="6896757"/>
                </a:lnTo>
                <a:lnTo>
                  <a:pt x="0" y="6896757"/>
                </a:lnTo>
                <a:lnTo>
                  <a:pt x="0" y="0"/>
                </a:lnTo>
                <a:close/>
              </a:path>
            </a:pathLst>
          </a:custGeom>
          <a:blipFill>
            <a:blip r:embed="rId3"/>
            <a:stretch>
              <a:fillRect l="-6701" r="-6701"/>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5" name="TextBox 5"/>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6" name="TextBox 6"/>
          <p:cNvSpPr txBox="1"/>
          <p:nvPr/>
        </p:nvSpPr>
        <p:spPr>
          <a:xfrm>
            <a:off x="2373814" y="1371297"/>
            <a:ext cx="9171087"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chức năng nổi bật_Dành cho Organizer</a:t>
            </a:r>
          </a:p>
        </p:txBody>
      </p:sp>
      <p:sp>
        <p:nvSpPr>
          <p:cNvPr id="7" name="TextBox 7"/>
          <p:cNvSpPr txBox="1"/>
          <p:nvPr/>
        </p:nvSpPr>
        <p:spPr>
          <a:xfrm>
            <a:off x="2272325" y="9210675"/>
            <a:ext cx="6353116"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Quản lý vé</a:t>
            </a:r>
          </a:p>
        </p:txBody>
      </p:sp>
      <p:sp>
        <p:nvSpPr>
          <p:cNvPr id="8" name="TextBox 8"/>
          <p:cNvSpPr txBox="1"/>
          <p:nvPr/>
        </p:nvSpPr>
        <p:spPr>
          <a:xfrm>
            <a:off x="10411248" y="9244965"/>
            <a:ext cx="7515043"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Đề xuất tạo sự kiện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430" y="2734249"/>
            <a:ext cx="7781430" cy="5863338"/>
          </a:xfrm>
          <a:custGeom>
            <a:avLst/>
            <a:gdLst/>
            <a:ahLst/>
            <a:cxnLst/>
            <a:rect l="l" t="t" r="r" b="b"/>
            <a:pathLst>
              <a:path w="7781430" h="5863338">
                <a:moveTo>
                  <a:pt x="0" y="0"/>
                </a:moveTo>
                <a:lnTo>
                  <a:pt x="7781430" y="0"/>
                </a:lnTo>
                <a:lnTo>
                  <a:pt x="7781430" y="5863338"/>
                </a:lnTo>
                <a:lnTo>
                  <a:pt x="0" y="5863338"/>
                </a:lnTo>
                <a:lnTo>
                  <a:pt x="0" y="0"/>
                </a:lnTo>
                <a:close/>
              </a:path>
            </a:pathLst>
          </a:custGeom>
          <a:blipFill>
            <a:blip r:embed="rId2"/>
            <a:stretch>
              <a:fillRect r="-60037" b="-2213"/>
            </a:stretch>
          </a:blipFill>
        </p:spPr>
      </p:sp>
      <p:sp>
        <p:nvSpPr>
          <p:cNvPr id="3" name="Freeform 3"/>
          <p:cNvSpPr/>
          <p:nvPr/>
        </p:nvSpPr>
        <p:spPr>
          <a:xfrm>
            <a:off x="10411248" y="1988505"/>
            <a:ext cx="7439360" cy="3588489"/>
          </a:xfrm>
          <a:custGeom>
            <a:avLst/>
            <a:gdLst/>
            <a:ahLst/>
            <a:cxnLst/>
            <a:rect l="l" t="t" r="r" b="b"/>
            <a:pathLst>
              <a:path w="7439360" h="3588489">
                <a:moveTo>
                  <a:pt x="0" y="0"/>
                </a:moveTo>
                <a:lnTo>
                  <a:pt x="7439360" y="0"/>
                </a:lnTo>
                <a:lnTo>
                  <a:pt x="7439360" y="3588489"/>
                </a:lnTo>
                <a:lnTo>
                  <a:pt x="0" y="3588489"/>
                </a:lnTo>
                <a:lnTo>
                  <a:pt x="0" y="0"/>
                </a:lnTo>
                <a:close/>
              </a:path>
            </a:pathLst>
          </a:custGeom>
          <a:blipFill>
            <a:blip r:embed="rId3"/>
            <a:stretch>
              <a:fillRect l="-6701" r="-6701" b="-92191"/>
            </a:stretch>
          </a:blipFill>
        </p:spPr>
      </p:sp>
      <p:sp>
        <p:nvSpPr>
          <p:cNvPr id="4" name="Freeform 4"/>
          <p:cNvSpPr/>
          <p:nvPr/>
        </p:nvSpPr>
        <p:spPr>
          <a:xfrm>
            <a:off x="8584742" y="5738919"/>
            <a:ext cx="9527260" cy="3487516"/>
          </a:xfrm>
          <a:custGeom>
            <a:avLst/>
            <a:gdLst/>
            <a:ahLst/>
            <a:cxnLst/>
            <a:rect l="l" t="t" r="r" b="b"/>
            <a:pathLst>
              <a:path w="9527260" h="3487516">
                <a:moveTo>
                  <a:pt x="0" y="0"/>
                </a:moveTo>
                <a:lnTo>
                  <a:pt x="9527260" y="0"/>
                </a:lnTo>
                <a:lnTo>
                  <a:pt x="9527260" y="3487516"/>
                </a:lnTo>
                <a:lnTo>
                  <a:pt x="0" y="3487516"/>
                </a:lnTo>
                <a:lnTo>
                  <a:pt x="0" y="0"/>
                </a:lnTo>
                <a:close/>
              </a:path>
            </a:pathLst>
          </a:custGeom>
          <a:blipFill>
            <a:blip r:embed="rId4"/>
            <a:stretch>
              <a:fillRect l="-1509" r="-17110" b="-40556"/>
            </a:stretch>
          </a:blipFill>
        </p:spPr>
      </p:sp>
      <p:sp>
        <p:nvSpPr>
          <p:cNvPr id="5" name="TextBox 5"/>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6" name="TextBox 6"/>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7" name="TextBox 7"/>
          <p:cNvSpPr txBox="1"/>
          <p:nvPr/>
        </p:nvSpPr>
        <p:spPr>
          <a:xfrm>
            <a:off x="2373814" y="1371297"/>
            <a:ext cx="9171087"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chức năng nổi bật_Dành cho Organizer</a:t>
            </a:r>
          </a:p>
        </p:txBody>
      </p:sp>
      <p:sp>
        <p:nvSpPr>
          <p:cNvPr id="8" name="TextBox 8"/>
          <p:cNvSpPr txBox="1"/>
          <p:nvPr/>
        </p:nvSpPr>
        <p:spPr>
          <a:xfrm>
            <a:off x="1028700" y="9178810"/>
            <a:ext cx="6353116"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Quản lý vé</a:t>
            </a:r>
          </a:p>
        </p:txBody>
      </p:sp>
      <p:sp>
        <p:nvSpPr>
          <p:cNvPr id="9" name="TextBox 9"/>
          <p:cNvSpPr txBox="1"/>
          <p:nvPr/>
        </p:nvSpPr>
        <p:spPr>
          <a:xfrm>
            <a:off x="10411248" y="9244965"/>
            <a:ext cx="7515043"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Đề xuất tạo sự kiện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900981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flipH="1">
            <a:off x="557066" y="-274706"/>
            <a:ext cx="0" cy="3334176"/>
          </a:xfrm>
          <a:prstGeom prst="line">
            <a:avLst/>
          </a:prstGeom>
          <a:ln w="57150" cap="flat">
            <a:solidFill>
              <a:srgbClr val="FFFFFF"/>
            </a:solidFill>
            <a:prstDash val="sysDash"/>
            <a:headEnd type="none" w="sm" len="sm"/>
            <a:tailEnd type="none" w="sm" len="sm"/>
          </a:ln>
        </p:spPr>
      </p:sp>
      <p:sp>
        <p:nvSpPr>
          <p:cNvPr id="9" name="TextBox 9"/>
          <p:cNvSpPr txBox="1"/>
          <p:nvPr/>
        </p:nvSpPr>
        <p:spPr>
          <a:xfrm>
            <a:off x="1379470" y="1401485"/>
            <a:ext cx="15529061" cy="1028700"/>
          </a:xfrm>
          <a:prstGeom prst="rect">
            <a:avLst/>
          </a:prstGeom>
        </p:spPr>
        <p:txBody>
          <a:bodyPr lIns="0" tIns="0" rIns="0" bIns="0" rtlCol="0" anchor="t">
            <a:spAutoFit/>
          </a:bodyPr>
          <a:lstStyle/>
          <a:p>
            <a:pPr marL="0" lvl="0" indent="0" algn="ctr">
              <a:lnSpc>
                <a:spcPts val="8400"/>
              </a:lnSpc>
            </a:pPr>
            <a:r>
              <a:rPr lang="en-US" sz="6000" b="1" spc="300">
                <a:solidFill>
                  <a:srgbClr val="FFFFFF"/>
                </a:solidFill>
                <a:latin typeface="Montserrat Bold"/>
                <a:ea typeface="Montserrat Bold"/>
                <a:cs typeface="Montserrat Bold"/>
                <a:sym typeface="Montserrat Bold"/>
              </a:rPr>
              <a:t>TỔNG QUAN</a:t>
            </a:r>
          </a:p>
        </p:txBody>
      </p:sp>
      <p:sp>
        <p:nvSpPr>
          <p:cNvPr id="10" name="TextBox 10"/>
          <p:cNvSpPr txBox="1"/>
          <p:nvPr/>
        </p:nvSpPr>
        <p:spPr>
          <a:xfrm>
            <a:off x="1277190" y="2620685"/>
            <a:ext cx="15755586" cy="895985"/>
          </a:xfrm>
          <a:prstGeom prst="rect">
            <a:avLst/>
          </a:prstGeom>
        </p:spPr>
        <p:txBody>
          <a:bodyPr lIns="0" tIns="0" rIns="0" bIns="0" rtlCol="0" anchor="t">
            <a:spAutoFit/>
          </a:bodyPr>
          <a:lstStyle/>
          <a:p>
            <a:pPr marL="0" lvl="0" indent="0" algn="ctr">
              <a:lnSpc>
                <a:spcPts val="3639"/>
              </a:lnSpc>
              <a:spcBef>
                <a:spcPct val="0"/>
              </a:spcBef>
            </a:pPr>
            <a:r>
              <a:rPr lang="en-US" sz="2599" spc="259">
                <a:solidFill>
                  <a:srgbClr val="FFFFFF"/>
                </a:solidFill>
                <a:latin typeface="Montserrat"/>
                <a:ea typeface="Montserrat"/>
                <a:cs typeface="Montserrat"/>
                <a:sym typeface="Montserrat"/>
              </a:rPr>
              <a:t>Báo cáo tập trung vào quy trình phân tích, thiết kế, và triển khai website bán vé sự kiện.</a:t>
            </a:r>
          </a:p>
        </p:txBody>
      </p:sp>
      <p:grpSp>
        <p:nvGrpSpPr>
          <p:cNvPr id="11" name="Group 11"/>
          <p:cNvGrpSpPr/>
          <p:nvPr/>
        </p:nvGrpSpPr>
        <p:grpSpPr>
          <a:xfrm>
            <a:off x="1090822" y="5143500"/>
            <a:ext cx="4775418" cy="3021330"/>
            <a:chOff x="0" y="0"/>
            <a:chExt cx="6367223" cy="4028440"/>
          </a:xfrm>
        </p:grpSpPr>
        <p:sp>
          <p:nvSpPr>
            <p:cNvPr id="12" name="TextBox 12"/>
            <p:cNvSpPr txBox="1"/>
            <p:nvPr/>
          </p:nvSpPr>
          <p:spPr>
            <a:xfrm>
              <a:off x="0" y="-200025"/>
              <a:ext cx="6367223" cy="1831551"/>
            </a:xfrm>
            <a:prstGeom prst="rect">
              <a:avLst/>
            </a:prstGeom>
          </p:spPr>
          <p:txBody>
            <a:bodyPr lIns="0" tIns="0" rIns="0" bIns="0" rtlCol="0" anchor="t">
              <a:spAutoFit/>
            </a:bodyPr>
            <a:lstStyle/>
            <a:p>
              <a:pPr marL="0" lvl="0" indent="0" algn="ctr">
                <a:lnSpc>
                  <a:spcPts val="11200"/>
                </a:lnSpc>
              </a:pPr>
              <a:r>
                <a:rPr lang="en-US" sz="8000" b="1" spc="400">
                  <a:solidFill>
                    <a:srgbClr val="FFFFFF"/>
                  </a:solidFill>
                  <a:latin typeface="Helios Extended Bold"/>
                  <a:ea typeface="Helios Extended Bold"/>
                  <a:cs typeface="Helios Extended Bold"/>
                  <a:sym typeface="Helios Extended Bold"/>
                </a:rPr>
                <a:t>01</a:t>
              </a:r>
            </a:p>
          </p:txBody>
        </p:sp>
        <p:sp>
          <p:nvSpPr>
            <p:cNvPr id="13" name="TextBox 13"/>
            <p:cNvSpPr txBox="1"/>
            <p:nvPr/>
          </p:nvSpPr>
          <p:spPr>
            <a:xfrm>
              <a:off x="0" y="1682326"/>
              <a:ext cx="6367223" cy="515620"/>
            </a:xfrm>
            <a:prstGeom prst="rect">
              <a:avLst/>
            </a:prstGeom>
          </p:spPr>
          <p:txBody>
            <a:bodyPr lIns="0" tIns="0" rIns="0" bIns="0" rtlCol="0" anchor="t">
              <a:spAutoFit/>
            </a:bodyPr>
            <a:lstStyle/>
            <a:p>
              <a:pPr marL="0" lvl="0" indent="0" algn="ctr">
                <a:lnSpc>
                  <a:spcPts val="3359"/>
                </a:lnSpc>
              </a:pPr>
              <a:r>
                <a:rPr lang="en-US" sz="2399" b="1" spc="239">
                  <a:solidFill>
                    <a:srgbClr val="FFFFFF"/>
                  </a:solidFill>
                  <a:latin typeface="Heebo Bold"/>
                  <a:ea typeface="Heebo Bold"/>
                  <a:cs typeface="Heebo Bold"/>
                  <a:sym typeface="Heebo Bold"/>
                </a:rPr>
                <a:t>YÊU CẦU VÀ KHẢO SÁT</a:t>
              </a:r>
            </a:p>
          </p:txBody>
        </p:sp>
        <p:sp>
          <p:nvSpPr>
            <p:cNvPr id="14" name="TextBox 14"/>
            <p:cNvSpPr txBox="1"/>
            <p:nvPr/>
          </p:nvSpPr>
          <p:spPr>
            <a:xfrm>
              <a:off x="0" y="2756323"/>
              <a:ext cx="6367223" cy="1272117"/>
            </a:xfrm>
            <a:prstGeom prst="rect">
              <a:avLst/>
            </a:prstGeom>
          </p:spPr>
          <p:txBody>
            <a:bodyPr lIns="0" tIns="0" rIns="0" bIns="0" rtlCol="0" anchor="t">
              <a:spAutoFit/>
            </a:bodyPr>
            <a:lstStyle/>
            <a:p>
              <a:pPr algn="ctr">
                <a:lnSpc>
                  <a:spcPts val="3999"/>
                </a:lnSpc>
              </a:pPr>
              <a:r>
                <a:rPr lang="en-US" sz="2499" spc="249">
                  <a:solidFill>
                    <a:srgbClr val="FFFFFF"/>
                  </a:solidFill>
                  <a:latin typeface="Lato"/>
                  <a:ea typeface="Lato"/>
                  <a:cs typeface="Lato"/>
                  <a:sym typeface="Lato"/>
                </a:rPr>
                <a:t>Xác định chức năng hệ thống và giải pháp kỹ thuật.</a:t>
              </a:r>
            </a:p>
          </p:txBody>
        </p:sp>
      </p:grpSp>
      <p:grpSp>
        <p:nvGrpSpPr>
          <p:cNvPr id="15" name="Group 15"/>
          <p:cNvGrpSpPr/>
          <p:nvPr/>
        </p:nvGrpSpPr>
        <p:grpSpPr>
          <a:xfrm>
            <a:off x="6331344" y="5143500"/>
            <a:ext cx="5376822" cy="3013561"/>
            <a:chOff x="0" y="0"/>
            <a:chExt cx="7169096" cy="4018082"/>
          </a:xfrm>
        </p:grpSpPr>
        <p:sp>
          <p:nvSpPr>
            <p:cNvPr id="16" name="TextBox 16"/>
            <p:cNvSpPr txBox="1"/>
            <p:nvPr/>
          </p:nvSpPr>
          <p:spPr>
            <a:xfrm>
              <a:off x="400936" y="-200025"/>
              <a:ext cx="6367223" cy="1821192"/>
            </a:xfrm>
            <a:prstGeom prst="rect">
              <a:avLst/>
            </a:prstGeom>
          </p:spPr>
          <p:txBody>
            <a:bodyPr lIns="0" tIns="0" rIns="0" bIns="0" rtlCol="0" anchor="t">
              <a:spAutoFit/>
            </a:bodyPr>
            <a:lstStyle/>
            <a:p>
              <a:pPr marL="0" lvl="0" indent="0" algn="ctr">
                <a:lnSpc>
                  <a:spcPts val="11200"/>
                </a:lnSpc>
              </a:pPr>
              <a:r>
                <a:rPr lang="en-US" sz="8000" b="1" spc="400">
                  <a:solidFill>
                    <a:srgbClr val="FFFFFF"/>
                  </a:solidFill>
                  <a:latin typeface="Helios Extended Bold"/>
                  <a:ea typeface="Helios Extended Bold"/>
                  <a:cs typeface="Helios Extended Bold"/>
                  <a:sym typeface="Helios Extended Bold"/>
                </a:rPr>
                <a:t>02</a:t>
              </a:r>
            </a:p>
          </p:txBody>
        </p:sp>
        <p:sp>
          <p:nvSpPr>
            <p:cNvPr id="17" name="TextBox 17"/>
            <p:cNvSpPr txBox="1"/>
            <p:nvPr/>
          </p:nvSpPr>
          <p:spPr>
            <a:xfrm>
              <a:off x="0" y="1671967"/>
              <a:ext cx="7169096" cy="515620"/>
            </a:xfrm>
            <a:prstGeom prst="rect">
              <a:avLst/>
            </a:prstGeom>
          </p:spPr>
          <p:txBody>
            <a:bodyPr lIns="0" tIns="0" rIns="0" bIns="0" rtlCol="0" anchor="t">
              <a:spAutoFit/>
            </a:bodyPr>
            <a:lstStyle/>
            <a:p>
              <a:pPr marL="0" lvl="0" indent="0" algn="ctr">
                <a:lnSpc>
                  <a:spcPts val="3359"/>
                </a:lnSpc>
              </a:pPr>
              <a:r>
                <a:rPr lang="en-US" sz="2399" b="1" spc="239">
                  <a:solidFill>
                    <a:srgbClr val="FFFFFF"/>
                  </a:solidFill>
                  <a:latin typeface="Heebo Bold"/>
                  <a:ea typeface="Heebo Bold"/>
                  <a:cs typeface="Heebo Bold"/>
                  <a:sym typeface="Heebo Bold"/>
                </a:rPr>
                <a:t>PHÂN TÍCH THIẾT KẾ HỆ THỐNG</a:t>
              </a:r>
            </a:p>
          </p:txBody>
        </p:sp>
        <p:sp>
          <p:nvSpPr>
            <p:cNvPr id="18" name="TextBox 18"/>
            <p:cNvSpPr txBox="1"/>
            <p:nvPr/>
          </p:nvSpPr>
          <p:spPr>
            <a:xfrm>
              <a:off x="400936" y="2745964"/>
              <a:ext cx="6367223" cy="1272117"/>
            </a:xfrm>
            <a:prstGeom prst="rect">
              <a:avLst/>
            </a:prstGeom>
          </p:spPr>
          <p:txBody>
            <a:bodyPr lIns="0" tIns="0" rIns="0" bIns="0" rtlCol="0" anchor="t">
              <a:spAutoFit/>
            </a:bodyPr>
            <a:lstStyle/>
            <a:p>
              <a:pPr algn="ctr">
                <a:lnSpc>
                  <a:spcPts val="3999"/>
                </a:lnSpc>
              </a:pPr>
              <a:r>
                <a:rPr lang="en-US" sz="2499" spc="249">
                  <a:solidFill>
                    <a:srgbClr val="FFFFFF"/>
                  </a:solidFill>
                  <a:latin typeface="Lato"/>
                  <a:ea typeface="Lato"/>
                  <a:cs typeface="Lato"/>
                  <a:sym typeface="Lato"/>
                </a:rPr>
                <a:t>Xây dựng kiến trúc, giao diện, và cơ sở dữ liệu.</a:t>
              </a:r>
            </a:p>
          </p:txBody>
        </p:sp>
      </p:grpSp>
      <p:grpSp>
        <p:nvGrpSpPr>
          <p:cNvPr id="19" name="Group 19"/>
          <p:cNvGrpSpPr/>
          <p:nvPr/>
        </p:nvGrpSpPr>
        <p:grpSpPr>
          <a:xfrm>
            <a:off x="12359638" y="5143500"/>
            <a:ext cx="4775418" cy="3013561"/>
            <a:chOff x="0" y="0"/>
            <a:chExt cx="6367223" cy="4018082"/>
          </a:xfrm>
        </p:grpSpPr>
        <p:sp>
          <p:nvSpPr>
            <p:cNvPr id="20" name="TextBox 20"/>
            <p:cNvSpPr txBox="1"/>
            <p:nvPr/>
          </p:nvSpPr>
          <p:spPr>
            <a:xfrm>
              <a:off x="0" y="1671967"/>
              <a:ext cx="6367223" cy="515620"/>
            </a:xfrm>
            <a:prstGeom prst="rect">
              <a:avLst/>
            </a:prstGeom>
          </p:spPr>
          <p:txBody>
            <a:bodyPr lIns="0" tIns="0" rIns="0" bIns="0" rtlCol="0" anchor="t">
              <a:spAutoFit/>
            </a:bodyPr>
            <a:lstStyle/>
            <a:p>
              <a:pPr marL="0" lvl="0" indent="0" algn="ctr">
                <a:lnSpc>
                  <a:spcPts val="3359"/>
                </a:lnSpc>
              </a:pPr>
              <a:r>
                <a:rPr lang="en-US" sz="2399" b="1" spc="239">
                  <a:solidFill>
                    <a:srgbClr val="FFFFFF"/>
                  </a:solidFill>
                  <a:latin typeface="Heebo Bold"/>
                  <a:ea typeface="Heebo Bold"/>
                  <a:cs typeface="Heebo Bold"/>
                  <a:sym typeface="Heebo Bold"/>
                </a:rPr>
                <a:t>XÂY DỰNG VÀ TRIỂN KHAI</a:t>
              </a:r>
            </a:p>
          </p:txBody>
        </p:sp>
        <p:sp>
          <p:nvSpPr>
            <p:cNvPr id="21" name="TextBox 21"/>
            <p:cNvSpPr txBox="1"/>
            <p:nvPr/>
          </p:nvSpPr>
          <p:spPr>
            <a:xfrm>
              <a:off x="0" y="2745964"/>
              <a:ext cx="6367223" cy="1272117"/>
            </a:xfrm>
            <a:prstGeom prst="rect">
              <a:avLst/>
            </a:prstGeom>
          </p:spPr>
          <p:txBody>
            <a:bodyPr lIns="0" tIns="0" rIns="0" bIns="0" rtlCol="0" anchor="t">
              <a:spAutoFit/>
            </a:bodyPr>
            <a:lstStyle/>
            <a:p>
              <a:pPr algn="ctr">
                <a:lnSpc>
                  <a:spcPts val="3999"/>
                </a:lnSpc>
              </a:pPr>
              <a:r>
                <a:rPr lang="en-US" sz="2499" spc="249">
                  <a:solidFill>
                    <a:srgbClr val="FFFFFF"/>
                  </a:solidFill>
                  <a:latin typeface="Lato"/>
                  <a:ea typeface="Lato"/>
                  <a:cs typeface="Lato"/>
                  <a:sym typeface="Lato"/>
                </a:rPr>
                <a:t>Lập trình, kiểm thử, và triển khai website.</a:t>
              </a:r>
            </a:p>
          </p:txBody>
        </p:sp>
        <p:sp>
          <p:nvSpPr>
            <p:cNvPr id="22" name="TextBox 22"/>
            <p:cNvSpPr txBox="1"/>
            <p:nvPr/>
          </p:nvSpPr>
          <p:spPr>
            <a:xfrm>
              <a:off x="0" y="-200025"/>
              <a:ext cx="6367223" cy="1821192"/>
            </a:xfrm>
            <a:prstGeom prst="rect">
              <a:avLst/>
            </a:prstGeom>
          </p:spPr>
          <p:txBody>
            <a:bodyPr lIns="0" tIns="0" rIns="0" bIns="0" rtlCol="0" anchor="t">
              <a:spAutoFit/>
            </a:bodyPr>
            <a:lstStyle/>
            <a:p>
              <a:pPr marL="0" lvl="0" indent="0" algn="ctr">
                <a:lnSpc>
                  <a:spcPts val="11200"/>
                </a:lnSpc>
              </a:pPr>
              <a:r>
                <a:rPr lang="en-US" sz="8000" b="1" spc="400">
                  <a:solidFill>
                    <a:srgbClr val="FFFFFF"/>
                  </a:solidFill>
                  <a:latin typeface="Helios Extended Bold"/>
                  <a:ea typeface="Helios Extended Bold"/>
                  <a:cs typeface="Helios Extended Bold"/>
                  <a:sym typeface="Helios Extended Bold"/>
                </a:rPr>
                <a:t>03</a:t>
              </a:r>
            </a:p>
          </p:txBody>
        </p:sp>
      </p:grpSp>
      <p:sp>
        <p:nvSpPr>
          <p:cNvPr id="23" name="AutoShape 23"/>
          <p:cNvSpPr/>
          <p:nvPr/>
        </p:nvSpPr>
        <p:spPr>
          <a:xfrm>
            <a:off x="3767178" y="4063855"/>
            <a:ext cx="5376822" cy="0"/>
          </a:xfrm>
          <a:prstGeom prst="line">
            <a:avLst/>
          </a:prstGeom>
          <a:ln w="85725" cap="flat">
            <a:solidFill>
              <a:srgbClr val="FFFFFF"/>
            </a:solidFill>
            <a:prstDash val="solid"/>
            <a:headEnd type="oval" w="lg" len="lg"/>
            <a:tailEnd type="oval" w="lg" len="lg"/>
          </a:ln>
        </p:spPr>
      </p:sp>
      <p:sp>
        <p:nvSpPr>
          <p:cNvPr id="24" name="AutoShape 24"/>
          <p:cNvSpPr/>
          <p:nvPr/>
        </p:nvSpPr>
        <p:spPr>
          <a:xfrm>
            <a:off x="9144000" y="4063855"/>
            <a:ext cx="5727591" cy="0"/>
          </a:xfrm>
          <a:prstGeom prst="line">
            <a:avLst/>
          </a:prstGeom>
          <a:ln w="85725" cap="flat">
            <a:solidFill>
              <a:srgbClr val="FFFFFF"/>
            </a:solidFill>
            <a:prstDash val="solid"/>
            <a:headEnd type="none" w="sm" len="sm"/>
            <a:tailEnd type="oval" w="lg" len="lg"/>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78490" y="2209299"/>
            <a:ext cx="4631485" cy="6658922"/>
          </a:xfrm>
          <a:custGeom>
            <a:avLst/>
            <a:gdLst/>
            <a:ahLst/>
            <a:cxnLst/>
            <a:rect l="l" t="t" r="r" b="b"/>
            <a:pathLst>
              <a:path w="4631485" h="6658922">
                <a:moveTo>
                  <a:pt x="0" y="0"/>
                </a:moveTo>
                <a:lnTo>
                  <a:pt x="4631485" y="0"/>
                </a:lnTo>
                <a:lnTo>
                  <a:pt x="4631485" y="6658922"/>
                </a:lnTo>
                <a:lnTo>
                  <a:pt x="0" y="6658922"/>
                </a:lnTo>
                <a:lnTo>
                  <a:pt x="0" y="0"/>
                </a:lnTo>
                <a:close/>
              </a:path>
            </a:pathLst>
          </a:custGeom>
          <a:blipFill>
            <a:blip r:embed="rId2"/>
            <a:stretch>
              <a:fillRect/>
            </a:stretch>
          </a:blipFill>
        </p:spPr>
      </p:sp>
      <p:sp>
        <p:nvSpPr>
          <p:cNvPr id="3" name="Freeform 3"/>
          <p:cNvSpPr/>
          <p:nvPr/>
        </p:nvSpPr>
        <p:spPr>
          <a:xfrm>
            <a:off x="9461758" y="2209299"/>
            <a:ext cx="8043330" cy="6852459"/>
          </a:xfrm>
          <a:custGeom>
            <a:avLst/>
            <a:gdLst/>
            <a:ahLst/>
            <a:cxnLst/>
            <a:rect l="l" t="t" r="r" b="b"/>
            <a:pathLst>
              <a:path w="8043330" h="6852459">
                <a:moveTo>
                  <a:pt x="0" y="0"/>
                </a:moveTo>
                <a:lnTo>
                  <a:pt x="8043330" y="0"/>
                </a:lnTo>
                <a:lnTo>
                  <a:pt x="8043330" y="6852458"/>
                </a:lnTo>
                <a:lnTo>
                  <a:pt x="0" y="6852458"/>
                </a:lnTo>
                <a:lnTo>
                  <a:pt x="0" y="0"/>
                </a:lnTo>
                <a:close/>
              </a:path>
            </a:pathLst>
          </a:custGeom>
          <a:blipFill>
            <a:blip r:embed="rId3"/>
            <a:stretch>
              <a:fillRect l="-2540" r="-2540" b="-1912"/>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5" name="TextBox 5"/>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6" name="TextBox 6"/>
          <p:cNvSpPr txBox="1"/>
          <p:nvPr/>
        </p:nvSpPr>
        <p:spPr>
          <a:xfrm>
            <a:off x="2373814" y="1371297"/>
            <a:ext cx="8454628"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chức năng nổi bật_Dành cho Admin</a:t>
            </a:r>
          </a:p>
        </p:txBody>
      </p:sp>
      <p:sp>
        <p:nvSpPr>
          <p:cNvPr id="7" name="TextBox 7"/>
          <p:cNvSpPr txBox="1"/>
          <p:nvPr/>
        </p:nvSpPr>
        <p:spPr>
          <a:xfrm>
            <a:off x="461055" y="9167306"/>
            <a:ext cx="8466356" cy="931545"/>
          </a:xfrm>
          <a:prstGeom prst="rect">
            <a:avLst/>
          </a:prstGeom>
        </p:spPr>
        <p:txBody>
          <a:bodyPr lIns="0" tIns="0" rIns="0" bIns="0" rtlCol="0" anchor="t">
            <a:spAutoFit/>
          </a:bodyPr>
          <a:lstStyle/>
          <a:p>
            <a:pPr algn="ctr">
              <a:lnSpc>
                <a:spcPts val="3779"/>
              </a:lnSpc>
            </a:pPr>
            <a:r>
              <a:rPr lang="en-US" sz="2699" b="1" spc="269">
                <a:solidFill>
                  <a:srgbClr val="232121"/>
                </a:solidFill>
                <a:latin typeface="Montserrat Bold"/>
                <a:ea typeface="Montserrat Bold"/>
                <a:cs typeface="Montserrat Bold"/>
                <a:sym typeface="Montserrat Bold"/>
              </a:rPr>
              <a:t>Chức năng Thêm, sửa, xóa </a:t>
            </a:r>
          </a:p>
          <a:p>
            <a:pPr algn="ctr">
              <a:lnSpc>
                <a:spcPts val="3779"/>
              </a:lnSpc>
              <a:spcBef>
                <a:spcPct val="0"/>
              </a:spcBef>
            </a:pPr>
            <a:r>
              <a:rPr lang="en-US" sz="2699" b="1" spc="269">
                <a:solidFill>
                  <a:srgbClr val="232121"/>
                </a:solidFill>
                <a:latin typeface="Montserrat Bold"/>
                <a:ea typeface="Montserrat Bold"/>
                <a:cs typeface="Montserrat Bold"/>
                <a:sym typeface="Montserrat Bold"/>
              </a:rPr>
              <a:t>các thực thể</a:t>
            </a:r>
          </a:p>
        </p:txBody>
      </p:sp>
      <p:sp>
        <p:nvSpPr>
          <p:cNvPr id="8" name="TextBox 8"/>
          <p:cNvSpPr txBox="1"/>
          <p:nvPr/>
        </p:nvSpPr>
        <p:spPr>
          <a:xfrm>
            <a:off x="9934499" y="9167306"/>
            <a:ext cx="7097849" cy="931545"/>
          </a:xfrm>
          <a:prstGeom prst="rect">
            <a:avLst/>
          </a:prstGeom>
        </p:spPr>
        <p:txBody>
          <a:bodyPr lIns="0" tIns="0" rIns="0" bIns="0" rtlCol="0" anchor="t">
            <a:spAutoFit/>
          </a:bodyPr>
          <a:lstStyle/>
          <a:p>
            <a:pPr algn="ctr">
              <a:lnSpc>
                <a:spcPts val="3779"/>
              </a:lnSpc>
              <a:spcBef>
                <a:spcPct val="0"/>
              </a:spcBef>
            </a:pPr>
            <a:r>
              <a:rPr lang="en-US" sz="2699" b="1" spc="269">
                <a:solidFill>
                  <a:srgbClr val="232121"/>
                </a:solidFill>
                <a:latin typeface="Montserrat Bold"/>
                <a:ea typeface="Montserrat Bold"/>
                <a:cs typeface="Montserrat Bold"/>
                <a:sym typeface="Montserrat Bold"/>
              </a:rPr>
              <a:t>Chức năng Cấp quyền quản trị cho ban tổ chức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3639" y="2276641"/>
            <a:ext cx="8783234" cy="1502630"/>
          </a:xfrm>
          <a:custGeom>
            <a:avLst/>
            <a:gdLst/>
            <a:ahLst/>
            <a:cxnLst/>
            <a:rect l="l" t="t" r="r" b="b"/>
            <a:pathLst>
              <a:path w="8783234" h="1502630">
                <a:moveTo>
                  <a:pt x="0" y="0"/>
                </a:moveTo>
                <a:lnTo>
                  <a:pt x="8783233" y="0"/>
                </a:lnTo>
                <a:lnTo>
                  <a:pt x="8783233" y="1502631"/>
                </a:lnTo>
                <a:lnTo>
                  <a:pt x="0" y="1502631"/>
                </a:lnTo>
                <a:lnTo>
                  <a:pt x="0" y="0"/>
                </a:lnTo>
                <a:close/>
              </a:path>
            </a:pathLst>
          </a:custGeom>
          <a:blipFill>
            <a:blip r:embed="rId2"/>
            <a:stretch>
              <a:fillRect l="-23975" t="-51176" b="-9156"/>
            </a:stretch>
          </a:blipFill>
        </p:spPr>
      </p:sp>
      <p:sp>
        <p:nvSpPr>
          <p:cNvPr id="3" name="Freeform 3"/>
          <p:cNvSpPr/>
          <p:nvPr/>
        </p:nvSpPr>
        <p:spPr>
          <a:xfrm>
            <a:off x="803639" y="3979297"/>
            <a:ext cx="8783234" cy="5279003"/>
          </a:xfrm>
          <a:custGeom>
            <a:avLst/>
            <a:gdLst/>
            <a:ahLst/>
            <a:cxnLst/>
            <a:rect l="l" t="t" r="r" b="b"/>
            <a:pathLst>
              <a:path w="8783234" h="5279003">
                <a:moveTo>
                  <a:pt x="0" y="0"/>
                </a:moveTo>
                <a:lnTo>
                  <a:pt x="8783233" y="0"/>
                </a:lnTo>
                <a:lnTo>
                  <a:pt x="8783233" y="5279003"/>
                </a:lnTo>
                <a:lnTo>
                  <a:pt x="0" y="5279003"/>
                </a:lnTo>
                <a:lnTo>
                  <a:pt x="0" y="0"/>
                </a:lnTo>
                <a:close/>
              </a:path>
            </a:pathLst>
          </a:custGeom>
          <a:blipFill>
            <a:blip r:embed="rId3"/>
            <a:stretch>
              <a:fillRect l="-562" t="-11910" b="-63060"/>
            </a:stretch>
          </a:blipFill>
        </p:spPr>
      </p:sp>
      <p:sp>
        <p:nvSpPr>
          <p:cNvPr id="4" name="Freeform 4"/>
          <p:cNvSpPr/>
          <p:nvPr/>
        </p:nvSpPr>
        <p:spPr>
          <a:xfrm>
            <a:off x="10411248" y="2276641"/>
            <a:ext cx="7876752" cy="2896539"/>
          </a:xfrm>
          <a:custGeom>
            <a:avLst/>
            <a:gdLst/>
            <a:ahLst/>
            <a:cxnLst/>
            <a:rect l="l" t="t" r="r" b="b"/>
            <a:pathLst>
              <a:path w="7876752" h="2896539">
                <a:moveTo>
                  <a:pt x="0" y="0"/>
                </a:moveTo>
                <a:lnTo>
                  <a:pt x="7876752" y="0"/>
                </a:lnTo>
                <a:lnTo>
                  <a:pt x="7876752" y="2896539"/>
                </a:lnTo>
                <a:lnTo>
                  <a:pt x="0" y="2896539"/>
                </a:lnTo>
                <a:lnTo>
                  <a:pt x="0" y="0"/>
                </a:lnTo>
                <a:close/>
              </a:path>
            </a:pathLst>
          </a:custGeom>
          <a:blipFill>
            <a:blip r:embed="rId4"/>
            <a:stretch>
              <a:fillRect l="-33043" t="-19566" b="-24698"/>
            </a:stretch>
          </a:blipFill>
        </p:spPr>
      </p:sp>
      <p:sp>
        <p:nvSpPr>
          <p:cNvPr id="5" name="Freeform 5"/>
          <p:cNvSpPr/>
          <p:nvPr/>
        </p:nvSpPr>
        <p:spPr>
          <a:xfrm>
            <a:off x="9922494" y="5173180"/>
            <a:ext cx="8365506" cy="4085120"/>
          </a:xfrm>
          <a:custGeom>
            <a:avLst/>
            <a:gdLst/>
            <a:ahLst/>
            <a:cxnLst/>
            <a:rect l="l" t="t" r="r" b="b"/>
            <a:pathLst>
              <a:path w="8365506" h="4085120">
                <a:moveTo>
                  <a:pt x="0" y="0"/>
                </a:moveTo>
                <a:lnTo>
                  <a:pt x="8365506" y="0"/>
                </a:lnTo>
                <a:lnTo>
                  <a:pt x="8365506" y="4085120"/>
                </a:lnTo>
                <a:lnTo>
                  <a:pt x="0" y="4085120"/>
                </a:lnTo>
                <a:lnTo>
                  <a:pt x="0" y="0"/>
                </a:lnTo>
                <a:close/>
              </a:path>
            </a:pathLst>
          </a:custGeom>
          <a:blipFill>
            <a:blip r:embed="rId5"/>
            <a:stretch>
              <a:fillRect l="-35093" b="-25181"/>
            </a:stretch>
          </a:blipFill>
        </p:spPr>
      </p:sp>
      <p:sp>
        <p:nvSpPr>
          <p:cNvPr id="6" name="TextBox 6"/>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7" name="TextBox 7"/>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8" name="TextBox 8"/>
          <p:cNvSpPr txBox="1"/>
          <p:nvPr/>
        </p:nvSpPr>
        <p:spPr>
          <a:xfrm>
            <a:off x="2373814" y="1371297"/>
            <a:ext cx="8454628"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chức năng nổi bật_Dành cho Admin</a:t>
            </a:r>
          </a:p>
        </p:txBody>
      </p:sp>
      <p:sp>
        <p:nvSpPr>
          <p:cNvPr id="9" name="TextBox 9"/>
          <p:cNvSpPr txBox="1"/>
          <p:nvPr/>
        </p:nvSpPr>
        <p:spPr>
          <a:xfrm>
            <a:off x="1531263" y="9355455"/>
            <a:ext cx="6353116" cy="931545"/>
          </a:xfrm>
          <a:prstGeom prst="rect">
            <a:avLst/>
          </a:prstGeom>
        </p:spPr>
        <p:txBody>
          <a:bodyPr lIns="0" tIns="0" rIns="0" bIns="0" rtlCol="0" anchor="t">
            <a:spAutoFit/>
          </a:bodyPr>
          <a:lstStyle/>
          <a:p>
            <a:pPr algn="ctr">
              <a:lnSpc>
                <a:spcPts val="3779"/>
              </a:lnSpc>
              <a:spcBef>
                <a:spcPct val="0"/>
              </a:spcBef>
            </a:pPr>
            <a:r>
              <a:rPr lang="en-US" sz="2699" b="1" spc="269">
                <a:solidFill>
                  <a:srgbClr val="232121"/>
                </a:solidFill>
                <a:latin typeface="Montserrat Bold"/>
                <a:ea typeface="Montserrat Bold"/>
                <a:cs typeface="Montserrat Bold"/>
                <a:sym typeface="Montserrat Bold"/>
              </a:rPr>
              <a:t>Chức năng Chặn và mở chặn tài khoản</a:t>
            </a:r>
          </a:p>
        </p:txBody>
      </p:sp>
      <p:sp>
        <p:nvSpPr>
          <p:cNvPr id="10" name="TextBox 10"/>
          <p:cNvSpPr txBox="1"/>
          <p:nvPr/>
        </p:nvSpPr>
        <p:spPr>
          <a:xfrm>
            <a:off x="10120116" y="9355455"/>
            <a:ext cx="7515043" cy="931545"/>
          </a:xfrm>
          <a:prstGeom prst="rect">
            <a:avLst/>
          </a:prstGeom>
        </p:spPr>
        <p:txBody>
          <a:bodyPr lIns="0" tIns="0" rIns="0" bIns="0" rtlCol="0" anchor="t">
            <a:spAutoFit/>
          </a:bodyPr>
          <a:lstStyle/>
          <a:p>
            <a:pPr algn="ctr">
              <a:lnSpc>
                <a:spcPts val="3779"/>
              </a:lnSpc>
              <a:spcBef>
                <a:spcPct val="0"/>
              </a:spcBef>
            </a:pPr>
            <a:r>
              <a:rPr lang="en-US" sz="2699" b="1" spc="269">
                <a:solidFill>
                  <a:srgbClr val="232121"/>
                </a:solidFill>
                <a:latin typeface="Montserrat Bold"/>
                <a:ea typeface="Montserrat Bold"/>
                <a:cs typeface="Montserrat Bold"/>
                <a:sym typeface="Montserrat Bold"/>
              </a:rPr>
              <a:t>Chức năng Xử lý đơn ý kiến của khách hàng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5704" y="2577507"/>
            <a:ext cx="7225200" cy="6358176"/>
          </a:xfrm>
          <a:custGeom>
            <a:avLst/>
            <a:gdLst/>
            <a:ahLst/>
            <a:cxnLst/>
            <a:rect l="l" t="t" r="r" b="b"/>
            <a:pathLst>
              <a:path w="7225200" h="6358176">
                <a:moveTo>
                  <a:pt x="0" y="0"/>
                </a:moveTo>
                <a:lnTo>
                  <a:pt x="7225201" y="0"/>
                </a:lnTo>
                <a:lnTo>
                  <a:pt x="7225201" y="6358176"/>
                </a:lnTo>
                <a:lnTo>
                  <a:pt x="0" y="6358176"/>
                </a:lnTo>
                <a:lnTo>
                  <a:pt x="0" y="0"/>
                </a:lnTo>
                <a:close/>
              </a:path>
            </a:pathLst>
          </a:custGeom>
          <a:blipFill>
            <a:blip r:embed="rId2"/>
            <a:stretch>
              <a:fillRect/>
            </a:stretch>
          </a:blipFill>
        </p:spPr>
      </p:sp>
      <p:sp>
        <p:nvSpPr>
          <p:cNvPr id="3" name="Freeform 3"/>
          <p:cNvSpPr/>
          <p:nvPr/>
        </p:nvSpPr>
        <p:spPr>
          <a:xfrm>
            <a:off x="9902930" y="2462933"/>
            <a:ext cx="7356370" cy="6537974"/>
          </a:xfrm>
          <a:custGeom>
            <a:avLst/>
            <a:gdLst/>
            <a:ahLst/>
            <a:cxnLst/>
            <a:rect l="l" t="t" r="r" b="b"/>
            <a:pathLst>
              <a:path w="7356370" h="6537974">
                <a:moveTo>
                  <a:pt x="0" y="0"/>
                </a:moveTo>
                <a:lnTo>
                  <a:pt x="7356370" y="0"/>
                </a:lnTo>
                <a:lnTo>
                  <a:pt x="7356370" y="6537974"/>
                </a:lnTo>
                <a:lnTo>
                  <a:pt x="0" y="6537974"/>
                </a:lnTo>
                <a:lnTo>
                  <a:pt x="0" y="0"/>
                </a:lnTo>
                <a:close/>
              </a:path>
            </a:pathLst>
          </a:custGeom>
          <a:blipFill>
            <a:blip r:embed="rId3"/>
            <a:stretch>
              <a:fillRect/>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5" name="TextBox 5"/>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6" name="TextBox 6"/>
          <p:cNvSpPr txBox="1"/>
          <p:nvPr/>
        </p:nvSpPr>
        <p:spPr>
          <a:xfrm>
            <a:off x="2373814" y="1371297"/>
            <a:ext cx="8356253"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Các chức năng nổi bật_Chức năng khác</a:t>
            </a:r>
          </a:p>
        </p:txBody>
      </p:sp>
      <p:sp>
        <p:nvSpPr>
          <p:cNvPr id="7" name="TextBox 7"/>
          <p:cNvSpPr txBox="1"/>
          <p:nvPr/>
        </p:nvSpPr>
        <p:spPr>
          <a:xfrm>
            <a:off x="2272325" y="9210675"/>
            <a:ext cx="6353116"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Đăng nhập</a:t>
            </a:r>
          </a:p>
        </p:txBody>
      </p:sp>
      <p:sp>
        <p:nvSpPr>
          <p:cNvPr id="8" name="TextBox 8"/>
          <p:cNvSpPr txBox="1"/>
          <p:nvPr/>
        </p:nvSpPr>
        <p:spPr>
          <a:xfrm>
            <a:off x="8849726" y="9244965"/>
            <a:ext cx="9076565"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Chức năng Chế độ xem và báo cáo dữ liệu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084" y="2710513"/>
            <a:ext cx="14344235" cy="7387281"/>
          </a:xfrm>
          <a:custGeom>
            <a:avLst/>
            <a:gdLst/>
            <a:ahLst/>
            <a:cxnLst/>
            <a:rect l="l" t="t" r="r" b="b"/>
            <a:pathLst>
              <a:path w="14344235" h="7387281">
                <a:moveTo>
                  <a:pt x="0" y="0"/>
                </a:moveTo>
                <a:lnTo>
                  <a:pt x="14344235" y="0"/>
                </a:lnTo>
                <a:lnTo>
                  <a:pt x="14344235" y="7387281"/>
                </a:lnTo>
                <a:lnTo>
                  <a:pt x="0" y="7387281"/>
                </a:lnTo>
                <a:lnTo>
                  <a:pt x="0" y="0"/>
                </a:lnTo>
                <a:close/>
              </a:path>
            </a:pathLst>
          </a:custGeom>
          <a:blipFill>
            <a:blip r:embed="rId2"/>
            <a:stretch>
              <a:fillRect/>
            </a:stretch>
          </a:blipFill>
        </p:spPr>
      </p:sp>
      <p:sp>
        <p:nvSpPr>
          <p:cNvPr id="3" name="Freeform 3"/>
          <p:cNvSpPr/>
          <p:nvPr/>
        </p:nvSpPr>
        <p:spPr>
          <a:xfrm>
            <a:off x="6532910" y="3122270"/>
            <a:ext cx="11189566" cy="5231122"/>
          </a:xfrm>
          <a:custGeom>
            <a:avLst/>
            <a:gdLst/>
            <a:ahLst/>
            <a:cxnLst/>
            <a:rect l="l" t="t" r="r" b="b"/>
            <a:pathLst>
              <a:path w="11189566" h="5231122">
                <a:moveTo>
                  <a:pt x="0" y="0"/>
                </a:moveTo>
                <a:lnTo>
                  <a:pt x="11189566" y="0"/>
                </a:lnTo>
                <a:lnTo>
                  <a:pt x="11189566" y="5231122"/>
                </a:lnTo>
                <a:lnTo>
                  <a:pt x="0" y="5231122"/>
                </a:lnTo>
                <a:lnTo>
                  <a:pt x="0" y="0"/>
                </a:lnTo>
                <a:close/>
              </a:path>
            </a:pathLst>
          </a:custGeom>
          <a:blipFill>
            <a:blip r:embed="rId3"/>
            <a:stretch>
              <a:fillRect/>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5" name="TextBox 5"/>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6" name="TextBox 6"/>
          <p:cNvSpPr txBox="1"/>
          <p:nvPr/>
        </p:nvSpPr>
        <p:spPr>
          <a:xfrm>
            <a:off x="2373814" y="1371297"/>
            <a:ext cx="3973830"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Kiểm thử hệ thống</a:t>
            </a:r>
          </a:p>
        </p:txBody>
      </p:sp>
      <p:sp>
        <p:nvSpPr>
          <p:cNvPr id="7" name="TextBox 7"/>
          <p:cNvSpPr txBox="1"/>
          <p:nvPr/>
        </p:nvSpPr>
        <p:spPr>
          <a:xfrm>
            <a:off x="7331202" y="2019466"/>
            <a:ext cx="10192752" cy="941070"/>
          </a:xfrm>
          <a:prstGeom prst="rect">
            <a:avLst/>
          </a:prstGeom>
        </p:spPr>
        <p:txBody>
          <a:bodyPr lIns="0" tIns="0" rIns="0" bIns="0" rtlCol="0" anchor="t">
            <a:spAutoFit/>
          </a:bodyPr>
          <a:lstStyle/>
          <a:p>
            <a:pPr algn="r">
              <a:lnSpc>
                <a:spcPts val="3779"/>
              </a:lnSpc>
            </a:pPr>
            <a:r>
              <a:rPr lang="en-US" sz="2699" spc="269">
                <a:solidFill>
                  <a:srgbClr val="000000"/>
                </a:solidFill>
                <a:latin typeface="Roboto"/>
                <a:ea typeface="Roboto"/>
                <a:cs typeface="Roboto"/>
                <a:sym typeface="Roboto"/>
              </a:rPr>
              <a:t>Sử dụng </a:t>
            </a:r>
            <a:r>
              <a:rPr lang="en-US" sz="2699" b="1" spc="269">
                <a:solidFill>
                  <a:srgbClr val="000000"/>
                </a:solidFill>
                <a:latin typeface="Roboto Bold"/>
                <a:ea typeface="Roboto Bold"/>
                <a:cs typeface="Roboto Bold"/>
                <a:sym typeface="Roboto Bold"/>
              </a:rPr>
              <a:t>Google Sheet </a:t>
            </a:r>
            <a:r>
              <a:rPr lang="en-US" sz="2699" spc="269">
                <a:solidFill>
                  <a:srgbClr val="000000"/>
                </a:solidFill>
                <a:latin typeface="Roboto"/>
                <a:ea typeface="Roboto"/>
                <a:cs typeface="Roboto"/>
                <a:sym typeface="Roboto"/>
              </a:rPr>
              <a:t>để tạo bảng test case và quản lý thông tin về quá trình kiểm thử, theo dõi kết quả.</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40905" y="1622757"/>
            <a:ext cx="9847095" cy="8579282"/>
          </a:xfrm>
          <a:custGeom>
            <a:avLst/>
            <a:gdLst/>
            <a:ahLst/>
            <a:cxnLst/>
            <a:rect l="l" t="t" r="r" b="b"/>
            <a:pathLst>
              <a:path w="9847095" h="8579282">
                <a:moveTo>
                  <a:pt x="0" y="0"/>
                </a:moveTo>
                <a:lnTo>
                  <a:pt x="9847095" y="0"/>
                </a:lnTo>
                <a:lnTo>
                  <a:pt x="9847095" y="8579282"/>
                </a:lnTo>
                <a:lnTo>
                  <a:pt x="0" y="8579282"/>
                </a:lnTo>
                <a:lnTo>
                  <a:pt x="0" y="0"/>
                </a:lnTo>
                <a:close/>
              </a:path>
            </a:pathLst>
          </a:custGeom>
          <a:blipFill>
            <a:blip r:embed="rId2"/>
            <a:stretch>
              <a:fillRect/>
            </a:stretch>
          </a:blipFill>
        </p:spPr>
      </p:sp>
      <p:sp>
        <p:nvSpPr>
          <p:cNvPr id="3" name="Freeform 3"/>
          <p:cNvSpPr/>
          <p:nvPr/>
        </p:nvSpPr>
        <p:spPr>
          <a:xfrm>
            <a:off x="6347644" y="5143500"/>
            <a:ext cx="10458233" cy="4928442"/>
          </a:xfrm>
          <a:custGeom>
            <a:avLst/>
            <a:gdLst/>
            <a:ahLst/>
            <a:cxnLst/>
            <a:rect l="l" t="t" r="r" b="b"/>
            <a:pathLst>
              <a:path w="10458233" h="4928442">
                <a:moveTo>
                  <a:pt x="0" y="0"/>
                </a:moveTo>
                <a:lnTo>
                  <a:pt x="10458234" y="0"/>
                </a:lnTo>
                <a:lnTo>
                  <a:pt x="10458234" y="4928442"/>
                </a:lnTo>
                <a:lnTo>
                  <a:pt x="0" y="4928442"/>
                </a:lnTo>
                <a:lnTo>
                  <a:pt x="0" y="0"/>
                </a:lnTo>
                <a:close/>
              </a:path>
            </a:pathLst>
          </a:custGeom>
          <a:blipFill>
            <a:blip r:embed="rId3"/>
            <a:stretch>
              <a:fillRect/>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5" name="TextBox 5"/>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6" name="TextBox 6"/>
          <p:cNvSpPr txBox="1"/>
          <p:nvPr/>
        </p:nvSpPr>
        <p:spPr>
          <a:xfrm>
            <a:off x="2373814" y="1371297"/>
            <a:ext cx="3973830"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Kiểm thử hệ thống</a:t>
            </a:r>
          </a:p>
        </p:txBody>
      </p:sp>
      <p:sp>
        <p:nvSpPr>
          <p:cNvPr id="7" name="TextBox 7"/>
          <p:cNvSpPr txBox="1"/>
          <p:nvPr/>
        </p:nvSpPr>
        <p:spPr>
          <a:xfrm>
            <a:off x="1215704" y="3136366"/>
            <a:ext cx="4899458" cy="4241674"/>
          </a:xfrm>
          <a:prstGeom prst="rect">
            <a:avLst/>
          </a:prstGeom>
        </p:spPr>
        <p:txBody>
          <a:bodyPr lIns="0" tIns="0" rIns="0" bIns="0" rtlCol="0" anchor="t">
            <a:spAutoFit/>
          </a:bodyPr>
          <a:lstStyle/>
          <a:p>
            <a:pPr algn="l">
              <a:lnSpc>
                <a:spcPts val="4265"/>
              </a:lnSpc>
            </a:pPr>
            <a:r>
              <a:rPr lang="en-US" sz="2699" spc="269">
                <a:solidFill>
                  <a:srgbClr val="000000"/>
                </a:solidFill>
                <a:latin typeface="Roboto"/>
                <a:ea typeface="Roboto"/>
                <a:cs typeface="Roboto"/>
                <a:sym typeface="Roboto"/>
              </a:rPr>
              <a:t>Sử dụng </a:t>
            </a:r>
            <a:r>
              <a:rPr lang="en-US" sz="2699" b="1" spc="269">
                <a:solidFill>
                  <a:srgbClr val="000000"/>
                </a:solidFill>
                <a:latin typeface="Roboto Bold"/>
                <a:ea typeface="Roboto Bold"/>
                <a:cs typeface="Roboto Bold"/>
                <a:sym typeface="Roboto Bold"/>
              </a:rPr>
              <a:t>JUnit </a:t>
            </a:r>
            <a:r>
              <a:rPr lang="en-US" sz="2699" spc="269">
                <a:solidFill>
                  <a:srgbClr val="000000"/>
                </a:solidFill>
                <a:latin typeface="Roboto"/>
                <a:ea typeface="Roboto"/>
                <a:cs typeface="Roboto"/>
                <a:sym typeface="Roboto"/>
              </a:rPr>
              <a:t>để kiểm thử đơn vị cho các logic nghiệp vụ trong Backend.</a:t>
            </a:r>
          </a:p>
          <a:p>
            <a:pPr algn="l">
              <a:lnSpc>
                <a:spcPts val="4265"/>
              </a:lnSpc>
            </a:pPr>
            <a:endParaRPr lang="en-US" sz="2699" spc="269">
              <a:solidFill>
                <a:srgbClr val="000000"/>
              </a:solidFill>
              <a:latin typeface="Roboto"/>
              <a:ea typeface="Roboto"/>
              <a:cs typeface="Roboto"/>
              <a:sym typeface="Roboto"/>
            </a:endParaRPr>
          </a:p>
          <a:p>
            <a:pPr algn="l">
              <a:lnSpc>
                <a:spcPts val="4265"/>
              </a:lnSpc>
            </a:pPr>
            <a:r>
              <a:rPr lang="en-US" sz="2699" spc="269">
                <a:solidFill>
                  <a:srgbClr val="000000"/>
                </a:solidFill>
                <a:latin typeface="Roboto"/>
                <a:ea typeface="Roboto"/>
                <a:cs typeface="Roboto"/>
                <a:sym typeface="Roboto"/>
              </a:rPr>
              <a:t>Sử dụng </a:t>
            </a:r>
            <a:r>
              <a:rPr lang="en-US" sz="2699" b="1" spc="269">
                <a:solidFill>
                  <a:srgbClr val="000000"/>
                </a:solidFill>
                <a:latin typeface="Roboto Bold"/>
                <a:ea typeface="Roboto Bold"/>
                <a:cs typeface="Roboto Bold"/>
                <a:sym typeface="Roboto Bold"/>
              </a:rPr>
              <a:t>Selenium WebDriver</a:t>
            </a:r>
            <a:r>
              <a:rPr lang="en-US" sz="2699" spc="269">
                <a:solidFill>
                  <a:srgbClr val="000000"/>
                </a:solidFill>
                <a:latin typeface="Roboto"/>
                <a:ea typeface="Roboto"/>
                <a:cs typeface="Roboto"/>
                <a:sym typeface="Roboto"/>
              </a:rPr>
              <a:t> để kiểm thử giao diện người dùng với các kịch bản thực tế.</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61248" y="1826592"/>
            <a:ext cx="7753200" cy="3673079"/>
          </a:xfrm>
          <a:custGeom>
            <a:avLst/>
            <a:gdLst/>
            <a:ahLst/>
            <a:cxnLst/>
            <a:rect l="l" t="t" r="r" b="b"/>
            <a:pathLst>
              <a:path w="7753200" h="3673079">
                <a:moveTo>
                  <a:pt x="0" y="0"/>
                </a:moveTo>
                <a:lnTo>
                  <a:pt x="7753200" y="0"/>
                </a:lnTo>
                <a:lnTo>
                  <a:pt x="7753200" y="3673079"/>
                </a:lnTo>
                <a:lnTo>
                  <a:pt x="0" y="3673079"/>
                </a:lnTo>
                <a:lnTo>
                  <a:pt x="0" y="0"/>
                </a:lnTo>
                <a:close/>
              </a:path>
            </a:pathLst>
          </a:custGeom>
          <a:blipFill>
            <a:blip r:embed="rId2"/>
            <a:stretch>
              <a:fillRect/>
            </a:stretch>
          </a:blipFill>
        </p:spPr>
      </p:sp>
      <p:sp>
        <p:nvSpPr>
          <p:cNvPr id="3" name="Freeform 3"/>
          <p:cNvSpPr/>
          <p:nvPr/>
        </p:nvSpPr>
        <p:spPr>
          <a:xfrm>
            <a:off x="1215704" y="4055374"/>
            <a:ext cx="8330243" cy="5732139"/>
          </a:xfrm>
          <a:custGeom>
            <a:avLst/>
            <a:gdLst/>
            <a:ahLst/>
            <a:cxnLst/>
            <a:rect l="l" t="t" r="r" b="b"/>
            <a:pathLst>
              <a:path w="8330243" h="5732139">
                <a:moveTo>
                  <a:pt x="0" y="0"/>
                </a:moveTo>
                <a:lnTo>
                  <a:pt x="8330244" y="0"/>
                </a:lnTo>
                <a:lnTo>
                  <a:pt x="8330244" y="5732139"/>
                </a:lnTo>
                <a:lnTo>
                  <a:pt x="0" y="5732139"/>
                </a:lnTo>
                <a:lnTo>
                  <a:pt x="0" y="0"/>
                </a:lnTo>
                <a:close/>
              </a:path>
            </a:pathLst>
          </a:custGeom>
          <a:blipFill>
            <a:blip r:embed="rId3"/>
            <a:stretch>
              <a:fillRect/>
            </a:stretch>
          </a:blipFill>
        </p:spPr>
      </p:sp>
      <p:sp>
        <p:nvSpPr>
          <p:cNvPr id="4" name="TextBox 4"/>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5" name="TextBox 5"/>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6" name="TextBox 6"/>
          <p:cNvSpPr txBox="1"/>
          <p:nvPr/>
        </p:nvSpPr>
        <p:spPr>
          <a:xfrm>
            <a:off x="2373814" y="1371297"/>
            <a:ext cx="4177189"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Triển khai hệ thống</a:t>
            </a:r>
          </a:p>
        </p:txBody>
      </p:sp>
      <p:sp>
        <p:nvSpPr>
          <p:cNvPr id="7" name="TextBox 7"/>
          <p:cNvSpPr txBox="1"/>
          <p:nvPr/>
        </p:nvSpPr>
        <p:spPr>
          <a:xfrm>
            <a:off x="1215704" y="2171328"/>
            <a:ext cx="9045544" cy="1884045"/>
          </a:xfrm>
          <a:prstGeom prst="rect">
            <a:avLst/>
          </a:prstGeom>
        </p:spPr>
        <p:txBody>
          <a:bodyPr lIns="0" tIns="0" rIns="0" bIns="0" rtlCol="0" anchor="t">
            <a:spAutoFit/>
          </a:bodyPr>
          <a:lstStyle/>
          <a:p>
            <a:pPr algn="l">
              <a:lnSpc>
                <a:spcPts val="3779"/>
              </a:lnSpc>
            </a:pPr>
            <a:r>
              <a:rPr lang="en-US" sz="2699" b="1" spc="269">
                <a:solidFill>
                  <a:srgbClr val="232121"/>
                </a:solidFill>
                <a:latin typeface="Montserrat Bold"/>
                <a:ea typeface="Montserrat Bold"/>
                <a:cs typeface="Montserrat Bold"/>
                <a:sym typeface="Montserrat Bold"/>
              </a:rPr>
              <a:t>Môi trường triển khai: </a:t>
            </a:r>
            <a:r>
              <a:rPr lang="en-US" sz="2699" spc="269">
                <a:solidFill>
                  <a:srgbClr val="232121"/>
                </a:solidFill>
                <a:latin typeface="Montserrat"/>
                <a:ea typeface="Montserrat"/>
                <a:cs typeface="Montserrat"/>
                <a:sym typeface="Montserrat"/>
              </a:rPr>
              <a:t>Sử dụng </a:t>
            </a:r>
            <a:r>
              <a:rPr lang="en-US" sz="2699" b="1" spc="269">
                <a:solidFill>
                  <a:srgbClr val="232121"/>
                </a:solidFill>
                <a:latin typeface="Montserrat Bold"/>
                <a:ea typeface="Montserrat Bold"/>
                <a:cs typeface="Montserrat Bold"/>
                <a:sym typeface="Montserrat Bold"/>
              </a:rPr>
              <a:t>Render.com</a:t>
            </a:r>
            <a:r>
              <a:rPr lang="en-US" sz="2699" spc="269">
                <a:solidFill>
                  <a:srgbClr val="232121"/>
                </a:solidFill>
                <a:latin typeface="Montserrat"/>
                <a:ea typeface="Montserrat"/>
                <a:cs typeface="Montserrat"/>
                <a:sym typeface="Montserrat"/>
              </a:rPr>
              <a:t> để triển khai Spring Boot, PostgreSQL, Redis và Angular.</a:t>
            </a:r>
          </a:p>
          <a:p>
            <a:pPr algn="l">
              <a:lnSpc>
                <a:spcPts val="3779"/>
              </a:lnSpc>
              <a:spcBef>
                <a:spcPct val="0"/>
              </a:spcBef>
            </a:pPr>
            <a:endParaRPr lang="en-US" sz="2699" spc="269">
              <a:solidFill>
                <a:srgbClr val="232121"/>
              </a:solidFill>
              <a:latin typeface="Montserrat"/>
              <a:ea typeface="Montserrat"/>
              <a:cs typeface="Montserrat"/>
              <a:sym typeface="Montserrat"/>
            </a:endParaRPr>
          </a:p>
        </p:txBody>
      </p:sp>
      <p:sp>
        <p:nvSpPr>
          <p:cNvPr id="8" name="TextBox 8"/>
          <p:cNvSpPr txBox="1"/>
          <p:nvPr/>
        </p:nvSpPr>
        <p:spPr>
          <a:xfrm>
            <a:off x="10261248" y="6402599"/>
            <a:ext cx="6266564" cy="2360295"/>
          </a:xfrm>
          <a:prstGeom prst="rect">
            <a:avLst/>
          </a:prstGeom>
        </p:spPr>
        <p:txBody>
          <a:bodyPr lIns="0" tIns="0" rIns="0" bIns="0" rtlCol="0" anchor="t">
            <a:spAutoFit/>
          </a:bodyPr>
          <a:lstStyle/>
          <a:p>
            <a:pPr algn="l">
              <a:lnSpc>
                <a:spcPts val="3779"/>
              </a:lnSpc>
            </a:pPr>
            <a:r>
              <a:rPr lang="en-US" sz="2699" b="1" spc="269">
                <a:solidFill>
                  <a:srgbClr val="232121"/>
                </a:solidFill>
                <a:latin typeface="Montserrat Bold"/>
                <a:ea typeface="Montserrat Bold"/>
                <a:cs typeface="Montserrat Bold"/>
                <a:sym typeface="Montserrat Bold"/>
              </a:rPr>
              <a:t>CI/CD: </a:t>
            </a:r>
            <a:r>
              <a:rPr lang="en-US" sz="2699" spc="269">
                <a:solidFill>
                  <a:srgbClr val="232121"/>
                </a:solidFill>
                <a:latin typeface="Montserrat"/>
                <a:ea typeface="Montserrat"/>
                <a:cs typeface="Montserrat"/>
                <a:sym typeface="Montserrat"/>
              </a:rPr>
              <a:t>Tự động triển khai qua Deploy Hook và GitHub Actions, đảm bảo quy trình tích hợp và triển khai liên tục.</a:t>
            </a:r>
          </a:p>
          <a:p>
            <a:pPr algn="l">
              <a:lnSpc>
                <a:spcPts val="3779"/>
              </a:lnSpc>
              <a:spcBef>
                <a:spcPct val="0"/>
              </a:spcBef>
            </a:pPr>
            <a:endParaRPr lang="en-US" sz="2699" spc="269">
              <a:solidFill>
                <a:srgbClr val="23212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222" y="2366784"/>
            <a:ext cx="9684049" cy="4638909"/>
          </a:xfrm>
          <a:custGeom>
            <a:avLst/>
            <a:gdLst/>
            <a:ahLst/>
            <a:cxnLst/>
            <a:rect l="l" t="t" r="r" b="b"/>
            <a:pathLst>
              <a:path w="9684049" h="4638909">
                <a:moveTo>
                  <a:pt x="0" y="0"/>
                </a:moveTo>
                <a:lnTo>
                  <a:pt x="9684049" y="0"/>
                </a:lnTo>
                <a:lnTo>
                  <a:pt x="9684049" y="4638909"/>
                </a:lnTo>
                <a:lnTo>
                  <a:pt x="0" y="4638909"/>
                </a:lnTo>
                <a:lnTo>
                  <a:pt x="0" y="0"/>
                </a:lnTo>
                <a:close/>
              </a:path>
            </a:pathLst>
          </a:custGeom>
          <a:blipFill>
            <a:blip r:embed="rId2"/>
            <a:stretch>
              <a:fillRect/>
            </a:stretch>
          </a:blipFill>
        </p:spPr>
      </p:sp>
      <p:sp>
        <p:nvSpPr>
          <p:cNvPr id="3" name="Freeform 3"/>
          <p:cNvSpPr/>
          <p:nvPr/>
        </p:nvSpPr>
        <p:spPr>
          <a:xfrm>
            <a:off x="6911174" y="1826592"/>
            <a:ext cx="4744114" cy="4638508"/>
          </a:xfrm>
          <a:custGeom>
            <a:avLst/>
            <a:gdLst/>
            <a:ahLst/>
            <a:cxnLst/>
            <a:rect l="l" t="t" r="r" b="b"/>
            <a:pathLst>
              <a:path w="4744114" h="4638508">
                <a:moveTo>
                  <a:pt x="0" y="0"/>
                </a:moveTo>
                <a:lnTo>
                  <a:pt x="4744114" y="0"/>
                </a:lnTo>
                <a:lnTo>
                  <a:pt x="4744114" y="4638509"/>
                </a:lnTo>
                <a:lnTo>
                  <a:pt x="0" y="4638509"/>
                </a:lnTo>
                <a:lnTo>
                  <a:pt x="0" y="0"/>
                </a:lnTo>
                <a:close/>
              </a:path>
            </a:pathLst>
          </a:custGeom>
          <a:blipFill>
            <a:blip r:embed="rId3"/>
            <a:stretch>
              <a:fillRect/>
            </a:stretch>
          </a:blipFill>
        </p:spPr>
      </p:sp>
      <p:sp>
        <p:nvSpPr>
          <p:cNvPr id="4" name="Freeform 4"/>
          <p:cNvSpPr/>
          <p:nvPr/>
        </p:nvSpPr>
        <p:spPr>
          <a:xfrm>
            <a:off x="12015459" y="6975299"/>
            <a:ext cx="6568889" cy="3311701"/>
          </a:xfrm>
          <a:custGeom>
            <a:avLst/>
            <a:gdLst/>
            <a:ahLst/>
            <a:cxnLst/>
            <a:rect l="l" t="t" r="r" b="b"/>
            <a:pathLst>
              <a:path w="6568889" h="3311701">
                <a:moveTo>
                  <a:pt x="0" y="0"/>
                </a:moveTo>
                <a:lnTo>
                  <a:pt x="6568889" y="0"/>
                </a:lnTo>
                <a:lnTo>
                  <a:pt x="6568889" y="3311701"/>
                </a:lnTo>
                <a:lnTo>
                  <a:pt x="0" y="3311701"/>
                </a:lnTo>
                <a:lnTo>
                  <a:pt x="0" y="0"/>
                </a:lnTo>
                <a:close/>
              </a:path>
            </a:pathLst>
          </a:custGeom>
          <a:blipFill>
            <a:blip r:embed="rId4"/>
            <a:stretch>
              <a:fillRect/>
            </a:stretch>
          </a:blipFill>
        </p:spPr>
      </p:sp>
      <p:sp>
        <p:nvSpPr>
          <p:cNvPr id="5" name="Freeform 5"/>
          <p:cNvSpPr/>
          <p:nvPr/>
        </p:nvSpPr>
        <p:spPr>
          <a:xfrm>
            <a:off x="9047102" y="6703299"/>
            <a:ext cx="5216371" cy="3151397"/>
          </a:xfrm>
          <a:custGeom>
            <a:avLst/>
            <a:gdLst/>
            <a:ahLst/>
            <a:cxnLst/>
            <a:rect l="l" t="t" r="r" b="b"/>
            <a:pathLst>
              <a:path w="5216371" h="3151397">
                <a:moveTo>
                  <a:pt x="0" y="0"/>
                </a:moveTo>
                <a:lnTo>
                  <a:pt x="5216371" y="0"/>
                </a:lnTo>
                <a:lnTo>
                  <a:pt x="5216371" y="3151397"/>
                </a:lnTo>
                <a:lnTo>
                  <a:pt x="0" y="3151397"/>
                </a:lnTo>
                <a:lnTo>
                  <a:pt x="0" y="0"/>
                </a:lnTo>
                <a:close/>
              </a:path>
            </a:pathLst>
          </a:custGeom>
          <a:blipFill>
            <a:blip r:embed="rId5"/>
            <a:stretch>
              <a:fillRect/>
            </a:stretch>
          </a:blipFill>
        </p:spPr>
      </p:sp>
      <p:sp>
        <p:nvSpPr>
          <p:cNvPr id="6" name="TextBox 6"/>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7" name="TextBox 7"/>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8" name="TextBox 8"/>
          <p:cNvSpPr txBox="1"/>
          <p:nvPr/>
        </p:nvSpPr>
        <p:spPr>
          <a:xfrm>
            <a:off x="2373814" y="1371297"/>
            <a:ext cx="4177189"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Triển khai hệ thống</a:t>
            </a:r>
          </a:p>
        </p:txBody>
      </p:sp>
      <p:sp>
        <p:nvSpPr>
          <p:cNvPr id="9" name="TextBox 9"/>
          <p:cNvSpPr txBox="1"/>
          <p:nvPr/>
        </p:nvSpPr>
        <p:spPr>
          <a:xfrm>
            <a:off x="12015459" y="3244153"/>
            <a:ext cx="5531517" cy="2836545"/>
          </a:xfrm>
          <a:prstGeom prst="rect">
            <a:avLst/>
          </a:prstGeom>
        </p:spPr>
        <p:txBody>
          <a:bodyPr lIns="0" tIns="0" rIns="0" bIns="0" rtlCol="0" anchor="t">
            <a:spAutoFit/>
          </a:bodyPr>
          <a:lstStyle/>
          <a:p>
            <a:pPr algn="l">
              <a:lnSpc>
                <a:spcPts val="3779"/>
              </a:lnSpc>
            </a:pPr>
            <a:r>
              <a:rPr lang="en-US" sz="2699" b="1" spc="269">
                <a:solidFill>
                  <a:srgbClr val="232121"/>
                </a:solidFill>
                <a:latin typeface="Montserrat Bold"/>
                <a:ea typeface="Montserrat Bold"/>
                <a:cs typeface="Montserrat Bold"/>
                <a:sym typeface="Montserrat Bold"/>
              </a:rPr>
              <a:t>Database: </a:t>
            </a:r>
            <a:r>
              <a:rPr lang="en-US" sz="2699" spc="269">
                <a:solidFill>
                  <a:srgbClr val="232121"/>
                </a:solidFill>
                <a:latin typeface="Montserrat"/>
                <a:ea typeface="Montserrat"/>
                <a:cs typeface="Montserrat"/>
                <a:sym typeface="Montserrat"/>
              </a:rPr>
              <a:t>PostgreSQL được triển khai trên Render, sử dụng pg_dump và pg_restore để đồng bộ dữ liệu.</a:t>
            </a:r>
          </a:p>
          <a:p>
            <a:pPr algn="l">
              <a:lnSpc>
                <a:spcPts val="3779"/>
              </a:lnSpc>
              <a:spcBef>
                <a:spcPct val="0"/>
              </a:spcBef>
            </a:pPr>
            <a:endParaRPr lang="en-US" sz="2699" spc="269">
              <a:solidFill>
                <a:srgbClr val="232121"/>
              </a:solidFill>
              <a:latin typeface="Montserrat"/>
              <a:ea typeface="Montserrat"/>
              <a:cs typeface="Montserrat"/>
              <a:sym typeface="Montserrat"/>
            </a:endParaRPr>
          </a:p>
        </p:txBody>
      </p:sp>
      <p:sp>
        <p:nvSpPr>
          <p:cNvPr id="10" name="TextBox 10"/>
          <p:cNvSpPr txBox="1"/>
          <p:nvPr/>
        </p:nvSpPr>
        <p:spPr>
          <a:xfrm>
            <a:off x="2907819" y="7970651"/>
            <a:ext cx="5819423" cy="1884045"/>
          </a:xfrm>
          <a:prstGeom prst="rect">
            <a:avLst/>
          </a:prstGeom>
        </p:spPr>
        <p:txBody>
          <a:bodyPr lIns="0" tIns="0" rIns="0" bIns="0" rtlCol="0" anchor="t">
            <a:spAutoFit/>
          </a:bodyPr>
          <a:lstStyle/>
          <a:p>
            <a:pPr algn="r">
              <a:lnSpc>
                <a:spcPts val="3779"/>
              </a:lnSpc>
            </a:pPr>
            <a:r>
              <a:rPr lang="en-US" sz="2699" b="1" spc="269">
                <a:solidFill>
                  <a:srgbClr val="232121"/>
                </a:solidFill>
                <a:latin typeface="Montserrat Bold"/>
                <a:ea typeface="Montserrat Bold"/>
                <a:cs typeface="Montserrat Bold"/>
                <a:sym typeface="Montserrat Bold"/>
              </a:rPr>
              <a:t>Redis: </a:t>
            </a:r>
            <a:r>
              <a:rPr lang="en-US" sz="2699" spc="269">
                <a:solidFill>
                  <a:srgbClr val="232121"/>
                </a:solidFill>
                <a:latin typeface="Montserrat"/>
                <a:ea typeface="Montserrat"/>
                <a:cs typeface="Montserrat"/>
                <a:sym typeface="Montserrat"/>
              </a:rPr>
              <a:t>Triển khai Redis trên Render để lưu trữ dữ liệu tạm thời.</a:t>
            </a:r>
          </a:p>
          <a:p>
            <a:pPr algn="r">
              <a:lnSpc>
                <a:spcPts val="3779"/>
              </a:lnSpc>
              <a:spcBef>
                <a:spcPct val="0"/>
              </a:spcBef>
            </a:pPr>
            <a:endParaRPr lang="en-US" sz="2699" spc="269">
              <a:solidFill>
                <a:srgbClr val="23212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90662" y="4540891"/>
            <a:ext cx="10997338" cy="5746109"/>
          </a:xfrm>
          <a:custGeom>
            <a:avLst/>
            <a:gdLst/>
            <a:ahLst/>
            <a:cxnLst/>
            <a:rect l="l" t="t" r="r" b="b"/>
            <a:pathLst>
              <a:path w="10997338" h="5746109">
                <a:moveTo>
                  <a:pt x="0" y="0"/>
                </a:moveTo>
                <a:lnTo>
                  <a:pt x="10997338" y="0"/>
                </a:lnTo>
                <a:lnTo>
                  <a:pt x="10997338" y="5746109"/>
                </a:lnTo>
                <a:lnTo>
                  <a:pt x="0" y="5746109"/>
                </a:lnTo>
                <a:lnTo>
                  <a:pt x="0" y="0"/>
                </a:lnTo>
                <a:close/>
              </a:path>
            </a:pathLst>
          </a:custGeom>
          <a:blipFill>
            <a:blip r:embed="rId2"/>
            <a:stretch>
              <a:fillRect/>
            </a:stretch>
          </a:blipFill>
        </p:spPr>
      </p:sp>
      <p:sp>
        <p:nvSpPr>
          <p:cNvPr id="3" name="Freeform 3"/>
          <p:cNvSpPr/>
          <p:nvPr/>
        </p:nvSpPr>
        <p:spPr>
          <a:xfrm>
            <a:off x="370327" y="2076616"/>
            <a:ext cx="9042571" cy="3786577"/>
          </a:xfrm>
          <a:custGeom>
            <a:avLst/>
            <a:gdLst/>
            <a:ahLst/>
            <a:cxnLst/>
            <a:rect l="l" t="t" r="r" b="b"/>
            <a:pathLst>
              <a:path w="9042571" h="3786577">
                <a:moveTo>
                  <a:pt x="0" y="0"/>
                </a:moveTo>
                <a:lnTo>
                  <a:pt x="9042571" y="0"/>
                </a:lnTo>
                <a:lnTo>
                  <a:pt x="9042571" y="3786577"/>
                </a:lnTo>
                <a:lnTo>
                  <a:pt x="0" y="3786577"/>
                </a:lnTo>
                <a:lnTo>
                  <a:pt x="0" y="0"/>
                </a:lnTo>
                <a:close/>
              </a:path>
            </a:pathLst>
          </a:custGeom>
          <a:blipFill>
            <a:blip r:embed="rId3"/>
            <a:stretch>
              <a:fillRect/>
            </a:stretch>
          </a:blipFill>
        </p:spPr>
      </p:sp>
      <p:sp>
        <p:nvSpPr>
          <p:cNvPr id="4" name="Freeform 4"/>
          <p:cNvSpPr/>
          <p:nvPr/>
        </p:nvSpPr>
        <p:spPr>
          <a:xfrm>
            <a:off x="370327" y="3316338"/>
            <a:ext cx="5116052" cy="3654323"/>
          </a:xfrm>
          <a:custGeom>
            <a:avLst/>
            <a:gdLst/>
            <a:ahLst/>
            <a:cxnLst/>
            <a:rect l="l" t="t" r="r" b="b"/>
            <a:pathLst>
              <a:path w="5116052" h="3654323">
                <a:moveTo>
                  <a:pt x="0" y="0"/>
                </a:moveTo>
                <a:lnTo>
                  <a:pt x="5116052" y="0"/>
                </a:lnTo>
                <a:lnTo>
                  <a:pt x="5116052" y="3654324"/>
                </a:lnTo>
                <a:lnTo>
                  <a:pt x="0" y="3654324"/>
                </a:lnTo>
                <a:lnTo>
                  <a:pt x="0" y="0"/>
                </a:lnTo>
                <a:close/>
              </a:path>
            </a:pathLst>
          </a:custGeom>
          <a:blipFill>
            <a:blip r:embed="rId4"/>
            <a:stretch>
              <a:fillRect/>
            </a:stretch>
          </a:blipFill>
        </p:spPr>
      </p:sp>
      <p:sp>
        <p:nvSpPr>
          <p:cNvPr id="5" name="TextBox 5"/>
          <p:cNvSpPr txBox="1"/>
          <p:nvPr/>
        </p:nvSpPr>
        <p:spPr>
          <a:xfrm>
            <a:off x="2378490" y="502922"/>
            <a:ext cx="12124829"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XÂY DỰNG VÀ TRIỂN KHAI</a:t>
            </a:r>
          </a:p>
        </p:txBody>
      </p:sp>
      <p:sp>
        <p:nvSpPr>
          <p:cNvPr id="6" name="TextBox 6"/>
          <p:cNvSpPr txBox="1"/>
          <p:nvPr/>
        </p:nvSpPr>
        <p:spPr>
          <a:xfrm>
            <a:off x="159084" y="135090"/>
            <a:ext cx="2113240"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03</a:t>
            </a:r>
          </a:p>
        </p:txBody>
      </p:sp>
      <p:sp>
        <p:nvSpPr>
          <p:cNvPr id="7" name="TextBox 7"/>
          <p:cNvSpPr txBox="1"/>
          <p:nvPr/>
        </p:nvSpPr>
        <p:spPr>
          <a:xfrm>
            <a:off x="2373814" y="1371297"/>
            <a:ext cx="4177189"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Triển khai hệ thống</a:t>
            </a:r>
          </a:p>
        </p:txBody>
      </p:sp>
      <p:sp>
        <p:nvSpPr>
          <p:cNvPr id="8" name="TextBox 8"/>
          <p:cNvSpPr txBox="1"/>
          <p:nvPr/>
        </p:nvSpPr>
        <p:spPr>
          <a:xfrm>
            <a:off x="11009733" y="2656846"/>
            <a:ext cx="6987173" cy="1884045"/>
          </a:xfrm>
          <a:prstGeom prst="rect">
            <a:avLst/>
          </a:prstGeom>
        </p:spPr>
        <p:txBody>
          <a:bodyPr lIns="0" tIns="0" rIns="0" bIns="0" rtlCol="0" anchor="t">
            <a:spAutoFit/>
          </a:bodyPr>
          <a:lstStyle/>
          <a:p>
            <a:pPr algn="r">
              <a:lnSpc>
                <a:spcPts val="3779"/>
              </a:lnSpc>
            </a:pPr>
            <a:r>
              <a:rPr lang="en-US" sz="2699" b="1" spc="269">
                <a:solidFill>
                  <a:srgbClr val="232121"/>
                </a:solidFill>
                <a:latin typeface="Montserrat Bold"/>
                <a:ea typeface="Montserrat Bold"/>
                <a:cs typeface="Montserrat Bold"/>
                <a:sym typeface="Montserrat Bold"/>
              </a:rPr>
              <a:t>Docker: </a:t>
            </a:r>
            <a:r>
              <a:rPr lang="en-US" sz="2699" spc="269">
                <a:solidFill>
                  <a:srgbClr val="232121"/>
                </a:solidFill>
                <a:latin typeface="Montserrat"/>
                <a:ea typeface="Montserrat"/>
                <a:cs typeface="Montserrat"/>
                <a:sym typeface="Montserrat"/>
              </a:rPr>
              <a:t>Sử dụng Docker để triển khai Spring Boot, đảm bảo tính nhất quán giữa các môi trường.</a:t>
            </a:r>
          </a:p>
          <a:p>
            <a:pPr algn="l">
              <a:lnSpc>
                <a:spcPts val="3779"/>
              </a:lnSpc>
              <a:spcBef>
                <a:spcPct val="0"/>
              </a:spcBef>
            </a:pPr>
            <a:endParaRPr lang="en-US" sz="2699" spc="269">
              <a:solidFill>
                <a:srgbClr val="232121"/>
              </a:solidFill>
              <a:latin typeface="Montserrat"/>
              <a:ea typeface="Montserrat"/>
              <a:cs typeface="Montserrat"/>
              <a:sym typeface="Montserrat"/>
            </a:endParaRPr>
          </a:p>
        </p:txBody>
      </p:sp>
      <p:sp>
        <p:nvSpPr>
          <p:cNvPr id="9" name="TextBox 9"/>
          <p:cNvSpPr txBox="1"/>
          <p:nvPr/>
        </p:nvSpPr>
        <p:spPr>
          <a:xfrm>
            <a:off x="370327" y="7498653"/>
            <a:ext cx="6987173" cy="2360295"/>
          </a:xfrm>
          <a:prstGeom prst="rect">
            <a:avLst/>
          </a:prstGeom>
        </p:spPr>
        <p:txBody>
          <a:bodyPr lIns="0" tIns="0" rIns="0" bIns="0" rtlCol="0" anchor="t">
            <a:spAutoFit/>
          </a:bodyPr>
          <a:lstStyle/>
          <a:p>
            <a:pPr algn="l">
              <a:lnSpc>
                <a:spcPts val="3779"/>
              </a:lnSpc>
            </a:pPr>
            <a:r>
              <a:rPr lang="en-US" sz="2699" b="1" spc="269">
                <a:solidFill>
                  <a:srgbClr val="232121"/>
                </a:solidFill>
                <a:latin typeface="Montserrat Bold"/>
                <a:ea typeface="Montserrat Bold"/>
                <a:cs typeface="Montserrat Bold"/>
                <a:sym typeface="Montserrat Bold"/>
              </a:rPr>
              <a:t>Frontend (Angular):</a:t>
            </a:r>
            <a:r>
              <a:rPr lang="en-US" sz="2699" spc="269">
                <a:solidFill>
                  <a:srgbClr val="232121"/>
                </a:solidFill>
                <a:latin typeface="Montserrat"/>
                <a:ea typeface="Montserrat"/>
                <a:cs typeface="Montserrat"/>
                <a:sym typeface="Montserrat"/>
              </a:rPr>
              <a:t> Sử dụng Render Static Site để triển khai frontend, tích hợp với quy trình CI/CD qua GitHub Actions.</a:t>
            </a:r>
          </a:p>
          <a:p>
            <a:pPr algn="l">
              <a:lnSpc>
                <a:spcPts val="3779"/>
              </a:lnSpc>
              <a:spcBef>
                <a:spcPct val="0"/>
              </a:spcBef>
            </a:pPr>
            <a:endParaRPr lang="en-US" sz="2699" spc="269">
              <a:solidFill>
                <a:srgbClr val="23212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900981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flipH="1">
            <a:off x="557066" y="-274706"/>
            <a:ext cx="0" cy="3334176"/>
          </a:xfrm>
          <a:prstGeom prst="line">
            <a:avLst/>
          </a:prstGeom>
          <a:ln w="57150" cap="flat">
            <a:solidFill>
              <a:srgbClr val="FFFFFF"/>
            </a:solidFill>
            <a:prstDash val="sysDash"/>
            <a:headEnd type="none" w="sm" len="sm"/>
            <a:tailEnd type="none" w="sm" len="sm"/>
          </a:ln>
        </p:spPr>
      </p:sp>
      <p:sp>
        <p:nvSpPr>
          <p:cNvPr id="9" name="Freeform 9"/>
          <p:cNvSpPr/>
          <p:nvPr/>
        </p:nvSpPr>
        <p:spPr>
          <a:xfrm>
            <a:off x="742331" y="3059470"/>
            <a:ext cx="8008827" cy="6927635"/>
          </a:xfrm>
          <a:custGeom>
            <a:avLst/>
            <a:gdLst/>
            <a:ahLst/>
            <a:cxnLst/>
            <a:rect l="l" t="t" r="r" b="b"/>
            <a:pathLst>
              <a:path w="8008827" h="6927635">
                <a:moveTo>
                  <a:pt x="0" y="0"/>
                </a:moveTo>
                <a:lnTo>
                  <a:pt x="8008827" y="0"/>
                </a:lnTo>
                <a:lnTo>
                  <a:pt x="8008827" y="6927635"/>
                </a:lnTo>
                <a:lnTo>
                  <a:pt x="0" y="6927635"/>
                </a:lnTo>
                <a:lnTo>
                  <a:pt x="0" y="0"/>
                </a:lnTo>
                <a:close/>
              </a:path>
            </a:pathLst>
          </a:custGeom>
          <a:blipFill>
            <a:blip r:embed="rId2"/>
            <a:stretch>
              <a:fillRect/>
            </a:stretch>
          </a:blipFill>
        </p:spPr>
      </p:sp>
      <p:sp>
        <p:nvSpPr>
          <p:cNvPr id="10" name="Freeform 10"/>
          <p:cNvSpPr/>
          <p:nvPr/>
        </p:nvSpPr>
        <p:spPr>
          <a:xfrm>
            <a:off x="8975796" y="3235383"/>
            <a:ext cx="8995164" cy="6575810"/>
          </a:xfrm>
          <a:custGeom>
            <a:avLst/>
            <a:gdLst/>
            <a:ahLst/>
            <a:cxnLst/>
            <a:rect l="l" t="t" r="r" b="b"/>
            <a:pathLst>
              <a:path w="8995164" h="6575810">
                <a:moveTo>
                  <a:pt x="0" y="0"/>
                </a:moveTo>
                <a:lnTo>
                  <a:pt x="8995164" y="0"/>
                </a:lnTo>
                <a:lnTo>
                  <a:pt x="8995164" y="6575810"/>
                </a:lnTo>
                <a:lnTo>
                  <a:pt x="0" y="6575810"/>
                </a:lnTo>
                <a:lnTo>
                  <a:pt x="0" y="0"/>
                </a:lnTo>
                <a:close/>
              </a:path>
            </a:pathLst>
          </a:custGeom>
          <a:blipFill>
            <a:blip r:embed="rId3"/>
            <a:stretch>
              <a:fillRect l="-1663" r="-1663"/>
            </a:stretch>
          </a:blipFill>
        </p:spPr>
      </p:sp>
      <p:sp>
        <p:nvSpPr>
          <p:cNvPr id="11" name="TextBox 11"/>
          <p:cNvSpPr txBox="1"/>
          <p:nvPr/>
        </p:nvSpPr>
        <p:spPr>
          <a:xfrm>
            <a:off x="1379470" y="658065"/>
            <a:ext cx="15529061" cy="1076325"/>
          </a:xfrm>
          <a:prstGeom prst="rect">
            <a:avLst/>
          </a:prstGeom>
        </p:spPr>
        <p:txBody>
          <a:bodyPr lIns="0" tIns="0" rIns="0" bIns="0" rtlCol="0" anchor="t">
            <a:spAutoFit/>
          </a:bodyPr>
          <a:lstStyle/>
          <a:p>
            <a:pPr marL="0" lvl="0" indent="0" algn="ctr">
              <a:lnSpc>
                <a:spcPts val="8400"/>
              </a:lnSpc>
            </a:pPr>
            <a:r>
              <a:rPr lang="en-US" sz="6000" b="1" spc="300">
                <a:solidFill>
                  <a:srgbClr val="FFFFFF"/>
                </a:solidFill>
                <a:latin typeface="Helios Extended Bold"/>
                <a:ea typeface="Helios Extended Bold"/>
                <a:cs typeface="Helios Extended Bold"/>
                <a:sym typeface="Helios Extended Bold"/>
              </a:rPr>
              <a:t>PHÂN CÔNG NHIỆM VỤ</a:t>
            </a:r>
          </a:p>
        </p:txBody>
      </p:sp>
      <p:sp>
        <p:nvSpPr>
          <p:cNvPr id="12" name="TextBox 12"/>
          <p:cNvSpPr txBox="1"/>
          <p:nvPr/>
        </p:nvSpPr>
        <p:spPr>
          <a:xfrm>
            <a:off x="2148860" y="2145470"/>
            <a:ext cx="5195768" cy="455295"/>
          </a:xfrm>
          <a:prstGeom prst="rect">
            <a:avLst/>
          </a:prstGeom>
        </p:spPr>
        <p:txBody>
          <a:bodyPr lIns="0" tIns="0" rIns="0" bIns="0" rtlCol="0" anchor="t">
            <a:spAutoFit/>
          </a:bodyPr>
          <a:lstStyle/>
          <a:p>
            <a:pPr algn="l">
              <a:lnSpc>
                <a:spcPts val="3779"/>
              </a:lnSpc>
              <a:spcBef>
                <a:spcPct val="0"/>
              </a:spcBef>
            </a:pPr>
            <a:r>
              <a:rPr lang="en-US" sz="2699" b="1" spc="269">
                <a:solidFill>
                  <a:srgbClr val="FFFFFF"/>
                </a:solidFill>
                <a:latin typeface="Montserrat Bold"/>
                <a:ea typeface="Montserrat Bold"/>
                <a:cs typeface="Montserrat Bold"/>
                <a:sym typeface="Montserrat Bold"/>
              </a:rPr>
              <a:t>Trình bày theo giai đoạn</a:t>
            </a:r>
          </a:p>
        </p:txBody>
      </p:sp>
      <p:sp>
        <p:nvSpPr>
          <p:cNvPr id="13" name="TextBox 13"/>
          <p:cNvSpPr txBox="1"/>
          <p:nvPr/>
        </p:nvSpPr>
        <p:spPr>
          <a:xfrm>
            <a:off x="11350315" y="2145470"/>
            <a:ext cx="4246126" cy="455295"/>
          </a:xfrm>
          <a:prstGeom prst="rect">
            <a:avLst/>
          </a:prstGeom>
        </p:spPr>
        <p:txBody>
          <a:bodyPr lIns="0" tIns="0" rIns="0" bIns="0" rtlCol="0" anchor="t">
            <a:spAutoFit/>
          </a:bodyPr>
          <a:lstStyle/>
          <a:p>
            <a:pPr algn="l">
              <a:lnSpc>
                <a:spcPts val="3779"/>
              </a:lnSpc>
              <a:spcBef>
                <a:spcPct val="0"/>
              </a:spcBef>
            </a:pPr>
            <a:r>
              <a:rPr lang="en-US" sz="2699" b="1" spc="269">
                <a:solidFill>
                  <a:srgbClr val="FFFFFF"/>
                </a:solidFill>
                <a:latin typeface="Montserrat Bold"/>
                <a:ea typeface="Montserrat Bold"/>
                <a:cs typeface="Montserrat Bold"/>
                <a:sym typeface="Montserrat Bold"/>
              </a:rPr>
              <a:t>Phân vai trò chi tiết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900981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2763709" y="1538320"/>
            <a:ext cx="19250961" cy="7210360"/>
          </a:xfrm>
          <a:custGeom>
            <a:avLst/>
            <a:gdLst/>
            <a:ahLst/>
            <a:cxnLst/>
            <a:rect l="l" t="t" r="r" b="b"/>
            <a:pathLst>
              <a:path w="19250961" h="7210360">
                <a:moveTo>
                  <a:pt x="0" y="0"/>
                </a:moveTo>
                <a:lnTo>
                  <a:pt x="19250961" y="0"/>
                </a:lnTo>
                <a:lnTo>
                  <a:pt x="19250961" y="7210360"/>
                </a:lnTo>
                <a:lnTo>
                  <a:pt x="0" y="72103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600950" y="6932479"/>
            <a:ext cx="3086100" cy="804358"/>
            <a:chOff x="0" y="0"/>
            <a:chExt cx="812800" cy="211847"/>
          </a:xfrm>
        </p:grpSpPr>
        <p:sp>
          <p:nvSpPr>
            <p:cNvPr id="10" name="Freeform 10"/>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gradFill rotWithShape="1">
              <a:gsLst>
                <a:gs pos="0">
                  <a:srgbClr val="004AAD">
                    <a:alpha val="100000"/>
                  </a:srgbClr>
                </a:gs>
                <a:gs pos="100000">
                  <a:srgbClr val="CB6CE6">
                    <a:alpha val="100000"/>
                  </a:srgbClr>
                </a:gs>
              </a:gsLst>
              <a:lin ang="0"/>
            </a:gradFill>
          </p:spPr>
        </p:sp>
        <p:sp>
          <p:nvSpPr>
            <p:cNvPr id="11" name="TextBox 11"/>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99" b="1" spc="219">
                  <a:solidFill>
                    <a:srgbClr val="FFFFFF"/>
                  </a:solidFill>
                  <a:latin typeface="Lato Bold"/>
                  <a:ea typeface="Lato Bold"/>
                  <a:cs typeface="Lato Bold"/>
                  <a:sym typeface="Lato Bold"/>
                </a:rPr>
                <a:t>Nhóm 08</a:t>
              </a:r>
            </a:p>
          </p:txBody>
        </p:sp>
      </p:grpSp>
      <p:sp>
        <p:nvSpPr>
          <p:cNvPr id="12" name="TextBox 12"/>
          <p:cNvSpPr txBox="1"/>
          <p:nvPr/>
        </p:nvSpPr>
        <p:spPr>
          <a:xfrm>
            <a:off x="2958126" y="3707071"/>
            <a:ext cx="12371749" cy="2095500"/>
          </a:xfrm>
          <a:prstGeom prst="rect">
            <a:avLst/>
          </a:prstGeom>
        </p:spPr>
        <p:txBody>
          <a:bodyPr lIns="0" tIns="0" rIns="0" bIns="0" rtlCol="0" anchor="t">
            <a:spAutoFit/>
          </a:bodyPr>
          <a:lstStyle/>
          <a:p>
            <a:pPr algn="ctr">
              <a:lnSpc>
                <a:spcPts val="8400"/>
              </a:lnSpc>
            </a:pPr>
            <a:r>
              <a:rPr lang="en-US" sz="6000" b="1" spc="300">
                <a:solidFill>
                  <a:srgbClr val="000000"/>
                </a:solidFill>
                <a:latin typeface="Montserrat Bold"/>
                <a:ea typeface="Montserrat Bold"/>
                <a:cs typeface="Montserrat Bold"/>
                <a:sym typeface="Montserrat Bold"/>
              </a:rPr>
              <a:t>XIN CHÂN THÀNH</a:t>
            </a:r>
          </a:p>
          <a:p>
            <a:pPr marL="0" lvl="0" indent="0" algn="ctr">
              <a:lnSpc>
                <a:spcPts val="8400"/>
              </a:lnSpc>
            </a:pPr>
            <a:r>
              <a:rPr lang="en-US" sz="6000" b="1" spc="300">
                <a:solidFill>
                  <a:srgbClr val="000000"/>
                </a:solidFill>
                <a:latin typeface="Montserrat Bold"/>
                <a:ea typeface="Montserrat Bold"/>
                <a:cs typeface="Montserrat Bold"/>
                <a:sym typeface="Montserrat Bold"/>
              </a:rPr>
              <a:t>CẢM ƠN!</a:t>
            </a:r>
          </a:p>
        </p:txBody>
      </p:sp>
      <p:sp>
        <p:nvSpPr>
          <p:cNvPr id="13" name="TextBox 13"/>
          <p:cNvSpPr txBox="1"/>
          <p:nvPr/>
        </p:nvSpPr>
        <p:spPr>
          <a:xfrm>
            <a:off x="2958126" y="6255258"/>
            <a:ext cx="12371749" cy="389255"/>
          </a:xfrm>
          <a:prstGeom prst="rect">
            <a:avLst/>
          </a:prstGeom>
        </p:spPr>
        <p:txBody>
          <a:bodyPr lIns="0" tIns="0" rIns="0" bIns="0" rtlCol="0" anchor="t">
            <a:spAutoFit/>
          </a:bodyPr>
          <a:lstStyle/>
          <a:p>
            <a:pPr marL="0" lvl="0" indent="0" algn="ctr">
              <a:lnSpc>
                <a:spcPts val="3219"/>
              </a:lnSpc>
            </a:pPr>
            <a:r>
              <a:rPr lang="en-US" sz="2299" b="1" spc="229">
                <a:solidFill>
                  <a:srgbClr val="000000"/>
                </a:solidFill>
                <a:latin typeface="Heebo Bold"/>
                <a:ea typeface="Heebo Bold"/>
                <a:cs typeface="Heebo Bold"/>
                <a:sym typeface="Heebo Bold"/>
              </a:rPr>
              <a:t>GIẢNG VIÊN: NGUYỄN ĐỨC DƯ</a:t>
            </a:r>
          </a:p>
        </p:txBody>
      </p:sp>
      <p:sp>
        <p:nvSpPr>
          <p:cNvPr id="14" name="TextBox 14"/>
          <p:cNvSpPr txBox="1"/>
          <p:nvPr/>
        </p:nvSpPr>
        <p:spPr>
          <a:xfrm>
            <a:off x="2958126" y="3130005"/>
            <a:ext cx="12371749" cy="405765"/>
          </a:xfrm>
          <a:prstGeom prst="rect">
            <a:avLst/>
          </a:prstGeom>
        </p:spPr>
        <p:txBody>
          <a:bodyPr lIns="0" tIns="0" rIns="0" bIns="0" rtlCol="0" anchor="t">
            <a:spAutoFit/>
          </a:bodyPr>
          <a:lstStyle/>
          <a:p>
            <a:pPr marL="0" lvl="0" indent="0" algn="ctr">
              <a:lnSpc>
                <a:spcPts val="3359"/>
              </a:lnSpc>
              <a:spcBef>
                <a:spcPct val="0"/>
              </a:spcBef>
            </a:pPr>
            <a:r>
              <a:rPr lang="en-US" sz="2399" b="1" spc="239">
                <a:solidFill>
                  <a:srgbClr val="000000"/>
                </a:solidFill>
                <a:latin typeface="Lato Bold"/>
                <a:ea typeface="Lato Bold"/>
                <a:cs typeface="Lato Bold"/>
                <a:sym typeface="Lato Bold"/>
              </a:rPr>
              <a:t>Học phần Project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78490" y="502922"/>
            <a:ext cx="8834775"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YÊU CẦU VÀ KHẢO SÁT</a:t>
            </a:r>
          </a:p>
        </p:txBody>
      </p:sp>
      <p:pic>
        <p:nvPicPr>
          <p:cNvPr id="3" name="Picture 3"/>
          <p:cNvPicPr>
            <a:picLocks noChangeAspect="1"/>
          </p:cNvPicPr>
          <p:nvPr/>
        </p:nvPicPr>
        <p:blipFill>
          <a:blip r:embed="rId2"/>
          <a:stretch>
            <a:fillRect/>
          </a:stretch>
        </p:blipFill>
        <p:spPr>
          <a:xfrm>
            <a:off x="-252498" y="2653248"/>
            <a:ext cx="10730750" cy="6540789"/>
          </a:xfrm>
          <a:prstGeom prst="rect">
            <a:avLst/>
          </a:prstGeom>
        </p:spPr>
      </p:pic>
      <p:grpSp>
        <p:nvGrpSpPr>
          <p:cNvPr id="4" name="Group 4"/>
          <p:cNvGrpSpPr/>
          <p:nvPr/>
        </p:nvGrpSpPr>
        <p:grpSpPr>
          <a:xfrm>
            <a:off x="17259300" y="9296400"/>
            <a:ext cx="248490" cy="24849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302733" y="135090"/>
            <a:ext cx="1825942"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01</a:t>
            </a:r>
          </a:p>
        </p:txBody>
      </p:sp>
      <p:sp>
        <p:nvSpPr>
          <p:cNvPr id="8" name="TextBox 8"/>
          <p:cNvSpPr txBox="1"/>
          <p:nvPr/>
        </p:nvSpPr>
        <p:spPr>
          <a:xfrm>
            <a:off x="2378490" y="1349054"/>
            <a:ext cx="4324945"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232121"/>
                </a:solidFill>
                <a:latin typeface="Montserrat Bold"/>
                <a:ea typeface="Montserrat Bold"/>
                <a:cs typeface="Montserrat Bold"/>
                <a:sym typeface="Montserrat Bold"/>
              </a:rPr>
              <a:t>Lí do lựa chọn dự án</a:t>
            </a:r>
          </a:p>
        </p:txBody>
      </p:sp>
      <p:sp>
        <p:nvSpPr>
          <p:cNvPr id="9" name="TextBox 9"/>
          <p:cNvSpPr txBox="1"/>
          <p:nvPr/>
        </p:nvSpPr>
        <p:spPr>
          <a:xfrm>
            <a:off x="1706975" y="8625487"/>
            <a:ext cx="7655205" cy="1261409"/>
          </a:xfrm>
          <a:prstGeom prst="rect">
            <a:avLst/>
          </a:prstGeom>
        </p:spPr>
        <p:txBody>
          <a:bodyPr lIns="0" tIns="0" rIns="0" bIns="0" rtlCol="0" anchor="t">
            <a:spAutoFit/>
          </a:bodyPr>
          <a:lstStyle/>
          <a:p>
            <a:pPr algn="ctr">
              <a:lnSpc>
                <a:spcPts val="2504"/>
              </a:lnSpc>
              <a:spcBef>
                <a:spcPct val="0"/>
              </a:spcBef>
            </a:pPr>
            <a:r>
              <a:rPr lang="en-US" sz="1789" spc="178">
                <a:solidFill>
                  <a:srgbClr val="000000"/>
                </a:solidFill>
                <a:latin typeface="Poppins"/>
                <a:ea typeface="Poppins"/>
                <a:cs typeface="Poppins"/>
                <a:sym typeface="Poppins"/>
              </a:rPr>
              <a:t>Theo dự báo, thị trường bán vé sự kiện trực tuyến toàn cầu được ước tính đạt 81,10 triệu USD vào năm 2024 và dự kiến sẽ tăng trưởng với tốc độ CAGR 4,68%, đạt 101,94 triệu USD vào năm 2029.</a:t>
            </a:r>
          </a:p>
        </p:txBody>
      </p:sp>
      <p:sp>
        <p:nvSpPr>
          <p:cNvPr id="10" name="TextBox 10"/>
          <p:cNvSpPr txBox="1"/>
          <p:nvPr/>
        </p:nvSpPr>
        <p:spPr>
          <a:xfrm>
            <a:off x="2128676" y="2770237"/>
            <a:ext cx="6811804" cy="396240"/>
          </a:xfrm>
          <a:prstGeom prst="rect">
            <a:avLst/>
          </a:prstGeom>
        </p:spPr>
        <p:txBody>
          <a:bodyPr lIns="0" tIns="0" rIns="0" bIns="0" rtlCol="0" anchor="t">
            <a:spAutoFit/>
          </a:bodyPr>
          <a:lstStyle/>
          <a:p>
            <a:pPr algn="ctr">
              <a:lnSpc>
                <a:spcPts val="3359"/>
              </a:lnSpc>
              <a:spcBef>
                <a:spcPct val="0"/>
              </a:spcBef>
            </a:pPr>
            <a:r>
              <a:rPr lang="en-US" sz="2399" b="1" spc="239">
                <a:solidFill>
                  <a:srgbClr val="000000"/>
                </a:solidFill>
                <a:latin typeface="Montserrat Bold"/>
                <a:ea typeface="Montserrat Bold"/>
                <a:cs typeface="Montserrat Bold"/>
                <a:sym typeface="Montserrat Bold"/>
              </a:rPr>
              <a:t>Tiềm năng phát triển của thị trường</a:t>
            </a:r>
          </a:p>
        </p:txBody>
      </p:sp>
      <p:sp>
        <p:nvSpPr>
          <p:cNvPr id="11" name="TextBox 11"/>
          <p:cNvSpPr txBox="1"/>
          <p:nvPr/>
        </p:nvSpPr>
        <p:spPr>
          <a:xfrm>
            <a:off x="11213265" y="1680376"/>
            <a:ext cx="6101120" cy="396240"/>
          </a:xfrm>
          <a:prstGeom prst="rect">
            <a:avLst/>
          </a:prstGeom>
        </p:spPr>
        <p:txBody>
          <a:bodyPr lIns="0" tIns="0" rIns="0" bIns="0" rtlCol="0" anchor="t">
            <a:spAutoFit/>
          </a:bodyPr>
          <a:lstStyle/>
          <a:p>
            <a:pPr algn="ctr">
              <a:lnSpc>
                <a:spcPts val="3359"/>
              </a:lnSpc>
              <a:spcBef>
                <a:spcPct val="0"/>
              </a:spcBef>
            </a:pPr>
            <a:r>
              <a:rPr lang="en-US" sz="2399" b="1" spc="239">
                <a:solidFill>
                  <a:srgbClr val="000000"/>
                </a:solidFill>
                <a:latin typeface="Montserrat Bold"/>
                <a:ea typeface="Montserrat Bold"/>
                <a:cs typeface="Montserrat Bold"/>
                <a:sym typeface="Montserrat Bold"/>
              </a:rPr>
              <a:t>Xu hướng số hóa và tự động hóa</a:t>
            </a:r>
          </a:p>
        </p:txBody>
      </p:sp>
      <p:pic>
        <p:nvPicPr>
          <p:cNvPr id="12" name="Picture 12"/>
          <p:cNvPicPr>
            <a:picLocks noChangeAspect="1"/>
          </p:cNvPicPr>
          <p:nvPr/>
        </p:nvPicPr>
        <p:blipFill>
          <a:blip r:embed="rId3"/>
          <a:stretch>
            <a:fillRect/>
          </a:stretch>
        </p:blipFill>
        <p:spPr>
          <a:xfrm>
            <a:off x="9817128" y="1689464"/>
            <a:ext cx="8893396" cy="6908072"/>
          </a:xfrm>
          <a:prstGeom prst="rect">
            <a:avLst/>
          </a:prstGeom>
        </p:spPr>
      </p:pic>
      <p:sp>
        <p:nvSpPr>
          <p:cNvPr id="13" name="TextBox 13"/>
          <p:cNvSpPr txBox="1"/>
          <p:nvPr/>
        </p:nvSpPr>
        <p:spPr>
          <a:xfrm>
            <a:off x="10886192" y="8035236"/>
            <a:ext cx="6497353" cy="1851660"/>
          </a:xfrm>
          <a:prstGeom prst="rect">
            <a:avLst/>
          </a:prstGeom>
        </p:spPr>
        <p:txBody>
          <a:bodyPr lIns="0" tIns="0" rIns="0" bIns="0" rtlCol="0" anchor="t">
            <a:spAutoFit/>
          </a:bodyPr>
          <a:lstStyle/>
          <a:p>
            <a:pPr algn="ctr">
              <a:lnSpc>
                <a:spcPts val="2940"/>
              </a:lnSpc>
              <a:spcBef>
                <a:spcPct val="0"/>
              </a:spcBef>
            </a:pPr>
            <a:r>
              <a:rPr lang="en-US" sz="2100" spc="210">
                <a:solidFill>
                  <a:srgbClr val="000000"/>
                </a:solidFill>
                <a:latin typeface="Lato"/>
                <a:ea typeface="Lato"/>
                <a:cs typeface="Lato"/>
                <a:sym typeface="Lato"/>
              </a:rPr>
              <a:t>Các sự kiện trực tuyến và ngoại tuyến ngày càng phổ biến, dẫn đến nhu cầu cao về hệ thống bán vé tự động, dễ sử dụng, và tích hợp nhiều tính năng như thanh toán trực tuyến, quản lý vé, và thông báo sự kiện.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85168"/>
            <a:ext cx="10525503" cy="4762790"/>
          </a:xfrm>
          <a:custGeom>
            <a:avLst/>
            <a:gdLst/>
            <a:ahLst/>
            <a:cxnLst/>
            <a:rect l="l" t="t" r="r" b="b"/>
            <a:pathLst>
              <a:path w="10525503" h="4762790">
                <a:moveTo>
                  <a:pt x="0" y="0"/>
                </a:moveTo>
                <a:lnTo>
                  <a:pt x="10525503" y="0"/>
                </a:lnTo>
                <a:lnTo>
                  <a:pt x="10525503" y="4762790"/>
                </a:lnTo>
                <a:lnTo>
                  <a:pt x="0" y="4762790"/>
                </a:lnTo>
                <a:lnTo>
                  <a:pt x="0" y="0"/>
                </a:lnTo>
                <a:close/>
              </a:path>
            </a:pathLst>
          </a:custGeom>
          <a:blipFill>
            <a:blip r:embed="rId2"/>
            <a:stretch>
              <a:fillRect/>
            </a:stretch>
          </a:blipFill>
        </p:spPr>
      </p:sp>
      <p:sp>
        <p:nvSpPr>
          <p:cNvPr id="3" name="Freeform 3"/>
          <p:cNvSpPr/>
          <p:nvPr/>
        </p:nvSpPr>
        <p:spPr>
          <a:xfrm>
            <a:off x="4250345" y="6212709"/>
            <a:ext cx="14037655" cy="4074291"/>
          </a:xfrm>
          <a:custGeom>
            <a:avLst/>
            <a:gdLst/>
            <a:ahLst/>
            <a:cxnLst/>
            <a:rect l="l" t="t" r="r" b="b"/>
            <a:pathLst>
              <a:path w="14037655" h="4074291">
                <a:moveTo>
                  <a:pt x="0" y="0"/>
                </a:moveTo>
                <a:lnTo>
                  <a:pt x="14037655" y="0"/>
                </a:lnTo>
                <a:lnTo>
                  <a:pt x="14037655" y="4074291"/>
                </a:lnTo>
                <a:lnTo>
                  <a:pt x="0" y="4074291"/>
                </a:lnTo>
                <a:lnTo>
                  <a:pt x="0" y="0"/>
                </a:lnTo>
                <a:close/>
              </a:path>
            </a:pathLst>
          </a:custGeom>
          <a:blipFill>
            <a:blip r:embed="rId3"/>
            <a:stretch>
              <a:fillRect l="-24311" t="-126061" r="-2474"/>
            </a:stretch>
          </a:blipFill>
        </p:spPr>
      </p:sp>
      <p:sp>
        <p:nvSpPr>
          <p:cNvPr id="4" name="TextBox 4"/>
          <p:cNvSpPr txBox="1"/>
          <p:nvPr/>
        </p:nvSpPr>
        <p:spPr>
          <a:xfrm>
            <a:off x="2378490" y="502922"/>
            <a:ext cx="8834775"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YÊU CẦU VÀ KHẢO SÁT</a:t>
            </a:r>
          </a:p>
        </p:txBody>
      </p:sp>
      <p:sp>
        <p:nvSpPr>
          <p:cNvPr id="5" name="TextBox 5"/>
          <p:cNvSpPr txBox="1"/>
          <p:nvPr/>
        </p:nvSpPr>
        <p:spPr>
          <a:xfrm>
            <a:off x="302733" y="135090"/>
            <a:ext cx="1825942"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01</a:t>
            </a:r>
          </a:p>
        </p:txBody>
      </p:sp>
      <p:sp>
        <p:nvSpPr>
          <p:cNvPr id="6" name="TextBox 6"/>
          <p:cNvSpPr txBox="1"/>
          <p:nvPr/>
        </p:nvSpPr>
        <p:spPr>
          <a:xfrm>
            <a:off x="2378490" y="1348897"/>
            <a:ext cx="15076175"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Mô hình quản lý dự án_Agile kết hợp Modular Development</a:t>
            </a:r>
          </a:p>
        </p:txBody>
      </p:sp>
      <p:sp>
        <p:nvSpPr>
          <p:cNvPr id="7" name="TextBox 7"/>
          <p:cNvSpPr txBox="1"/>
          <p:nvPr/>
        </p:nvSpPr>
        <p:spPr>
          <a:xfrm>
            <a:off x="10975067" y="2947973"/>
            <a:ext cx="6915936" cy="2789555"/>
          </a:xfrm>
          <a:prstGeom prst="rect">
            <a:avLst/>
          </a:prstGeom>
        </p:spPr>
        <p:txBody>
          <a:bodyPr lIns="0" tIns="0" rIns="0" bIns="0" rtlCol="0" anchor="t">
            <a:spAutoFit/>
          </a:bodyPr>
          <a:lstStyle/>
          <a:p>
            <a:pPr algn="l">
              <a:lnSpc>
                <a:spcPts val="3219"/>
              </a:lnSpc>
            </a:pPr>
            <a:r>
              <a:rPr lang="en-US" sz="2299" b="1" spc="229">
                <a:solidFill>
                  <a:srgbClr val="000000"/>
                </a:solidFill>
                <a:latin typeface="Montserrat Bold"/>
                <a:ea typeface="Montserrat Bold"/>
                <a:cs typeface="Montserrat Bold"/>
                <a:sym typeface="Montserrat Bold"/>
              </a:rPr>
              <a:t>Agile:</a:t>
            </a:r>
            <a:r>
              <a:rPr lang="en-US" sz="2299" spc="229">
                <a:solidFill>
                  <a:srgbClr val="000000"/>
                </a:solidFill>
                <a:latin typeface="Montserrat"/>
                <a:ea typeface="Montserrat"/>
                <a:cs typeface="Montserrat"/>
                <a:sym typeface="Montserrat"/>
              </a:rPr>
              <a:t> Linh hoạt, phù hợp với dự án yêu cầu thay đổi thường xuyên, chia nhỏ công việc theo 8 Sprint (2-4 tuần).</a:t>
            </a:r>
          </a:p>
          <a:p>
            <a:pPr algn="l">
              <a:lnSpc>
                <a:spcPts val="3219"/>
              </a:lnSpc>
            </a:pPr>
            <a:endParaRPr lang="en-US" sz="2299" spc="229">
              <a:solidFill>
                <a:srgbClr val="000000"/>
              </a:solidFill>
              <a:latin typeface="Montserrat"/>
              <a:ea typeface="Montserrat"/>
              <a:cs typeface="Montserrat"/>
              <a:sym typeface="Montserrat"/>
            </a:endParaRPr>
          </a:p>
          <a:p>
            <a:pPr algn="l">
              <a:lnSpc>
                <a:spcPts val="3219"/>
              </a:lnSpc>
            </a:pPr>
            <a:r>
              <a:rPr lang="en-US" sz="2299" b="1" spc="229">
                <a:solidFill>
                  <a:srgbClr val="000000"/>
                </a:solidFill>
                <a:latin typeface="Montserrat Bold"/>
                <a:ea typeface="Montserrat Bold"/>
                <a:cs typeface="Montserrat Bold"/>
                <a:sym typeface="Montserrat Bold"/>
              </a:rPr>
              <a:t>Modular Development: </a:t>
            </a:r>
            <a:r>
              <a:rPr lang="en-US" sz="2299" spc="229">
                <a:solidFill>
                  <a:srgbClr val="000000"/>
                </a:solidFill>
                <a:latin typeface="Montserrat"/>
                <a:ea typeface="Montserrat"/>
                <a:cs typeface="Montserrat"/>
                <a:sym typeface="Montserrat"/>
              </a:rPr>
              <a:t>Phân chia thành các mô-đun nhỏ, độc lập, dễ quản lý và mở rộng.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997" y="1782186"/>
            <a:ext cx="18375994" cy="8454889"/>
          </a:xfrm>
          <a:custGeom>
            <a:avLst/>
            <a:gdLst/>
            <a:ahLst/>
            <a:cxnLst/>
            <a:rect l="l" t="t" r="r" b="b"/>
            <a:pathLst>
              <a:path w="18375994" h="8454889">
                <a:moveTo>
                  <a:pt x="0" y="0"/>
                </a:moveTo>
                <a:lnTo>
                  <a:pt x="18375994" y="0"/>
                </a:lnTo>
                <a:lnTo>
                  <a:pt x="18375994" y="8454889"/>
                </a:lnTo>
                <a:lnTo>
                  <a:pt x="0" y="8454889"/>
                </a:lnTo>
                <a:lnTo>
                  <a:pt x="0" y="0"/>
                </a:lnTo>
                <a:close/>
              </a:path>
            </a:pathLst>
          </a:custGeom>
          <a:blipFill>
            <a:blip r:embed="rId2"/>
            <a:stretch>
              <a:fillRect t="-2150"/>
            </a:stretch>
          </a:blipFill>
        </p:spPr>
      </p:sp>
      <p:sp>
        <p:nvSpPr>
          <p:cNvPr id="3" name="TextBox 3"/>
          <p:cNvSpPr txBox="1"/>
          <p:nvPr/>
        </p:nvSpPr>
        <p:spPr>
          <a:xfrm>
            <a:off x="2378490" y="502922"/>
            <a:ext cx="8834775"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YÊU CẦU VÀ KHẢO SÁT</a:t>
            </a:r>
          </a:p>
        </p:txBody>
      </p:sp>
      <p:sp>
        <p:nvSpPr>
          <p:cNvPr id="4" name="TextBox 4"/>
          <p:cNvSpPr txBox="1"/>
          <p:nvPr/>
        </p:nvSpPr>
        <p:spPr>
          <a:xfrm>
            <a:off x="302733" y="135090"/>
            <a:ext cx="1825942"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01</a:t>
            </a:r>
          </a:p>
        </p:txBody>
      </p:sp>
      <p:sp>
        <p:nvSpPr>
          <p:cNvPr id="5" name="TextBox 5"/>
          <p:cNvSpPr txBox="1"/>
          <p:nvPr/>
        </p:nvSpPr>
        <p:spPr>
          <a:xfrm>
            <a:off x="2378490" y="1348897"/>
            <a:ext cx="15499638"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Mô hình quản lý dự án_Agile kết hợp Modular Development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98677" y="0"/>
            <a:ext cx="5689323" cy="5205731"/>
          </a:xfrm>
          <a:custGeom>
            <a:avLst/>
            <a:gdLst/>
            <a:ahLst/>
            <a:cxnLst/>
            <a:rect l="l" t="t" r="r" b="b"/>
            <a:pathLst>
              <a:path w="5689323" h="5205731">
                <a:moveTo>
                  <a:pt x="0" y="0"/>
                </a:moveTo>
                <a:lnTo>
                  <a:pt x="5689323" y="0"/>
                </a:lnTo>
                <a:lnTo>
                  <a:pt x="5689323" y="5205731"/>
                </a:lnTo>
                <a:lnTo>
                  <a:pt x="0" y="5205731"/>
                </a:lnTo>
                <a:lnTo>
                  <a:pt x="0" y="0"/>
                </a:lnTo>
                <a:close/>
              </a:path>
            </a:pathLst>
          </a:custGeom>
          <a:blipFill>
            <a:blip r:embed="rId2"/>
            <a:stretch>
              <a:fillRect/>
            </a:stretch>
          </a:blipFill>
        </p:spPr>
      </p:sp>
      <p:sp>
        <p:nvSpPr>
          <p:cNvPr id="3" name="Freeform 3"/>
          <p:cNvSpPr/>
          <p:nvPr/>
        </p:nvSpPr>
        <p:spPr>
          <a:xfrm>
            <a:off x="6575141" y="1937625"/>
            <a:ext cx="6023536" cy="5089888"/>
          </a:xfrm>
          <a:custGeom>
            <a:avLst/>
            <a:gdLst/>
            <a:ahLst/>
            <a:cxnLst/>
            <a:rect l="l" t="t" r="r" b="b"/>
            <a:pathLst>
              <a:path w="6023536" h="5089888">
                <a:moveTo>
                  <a:pt x="0" y="0"/>
                </a:moveTo>
                <a:lnTo>
                  <a:pt x="6023536" y="0"/>
                </a:lnTo>
                <a:lnTo>
                  <a:pt x="6023536" y="5089888"/>
                </a:lnTo>
                <a:lnTo>
                  <a:pt x="0" y="5089888"/>
                </a:lnTo>
                <a:lnTo>
                  <a:pt x="0" y="0"/>
                </a:lnTo>
                <a:close/>
              </a:path>
            </a:pathLst>
          </a:custGeom>
          <a:blipFill>
            <a:blip r:embed="rId3"/>
            <a:stretch>
              <a:fillRect/>
            </a:stretch>
          </a:blipFill>
        </p:spPr>
      </p:sp>
      <p:sp>
        <p:nvSpPr>
          <p:cNvPr id="4" name="Freeform 4"/>
          <p:cNvSpPr/>
          <p:nvPr/>
        </p:nvSpPr>
        <p:spPr>
          <a:xfrm>
            <a:off x="8952242" y="4557179"/>
            <a:ext cx="9335758" cy="5729821"/>
          </a:xfrm>
          <a:custGeom>
            <a:avLst/>
            <a:gdLst/>
            <a:ahLst/>
            <a:cxnLst/>
            <a:rect l="l" t="t" r="r" b="b"/>
            <a:pathLst>
              <a:path w="9335758" h="5729821">
                <a:moveTo>
                  <a:pt x="0" y="0"/>
                </a:moveTo>
                <a:lnTo>
                  <a:pt x="9335758" y="0"/>
                </a:lnTo>
                <a:lnTo>
                  <a:pt x="9335758" y="5729821"/>
                </a:lnTo>
                <a:lnTo>
                  <a:pt x="0" y="5729821"/>
                </a:lnTo>
                <a:lnTo>
                  <a:pt x="0" y="0"/>
                </a:lnTo>
                <a:close/>
              </a:path>
            </a:pathLst>
          </a:custGeom>
          <a:blipFill>
            <a:blip r:embed="rId4"/>
            <a:stretch>
              <a:fillRect/>
            </a:stretch>
          </a:blipFill>
        </p:spPr>
      </p:sp>
      <p:sp>
        <p:nvSpPr>
          <p:cNvPr id="5" name="TextBox 5"/>
          <p:cNvSpPr txBox="1"/>
          <p:nvPr/>
        </p:nvSpPr>
        <p:spPr>
          <a:xfrm>
            <a:off x="2378490" y="502922"/>
            <a:ext cx="8834775"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YÊU CẦU VÀ KHẢO SÁT</a:t>
            </a:r>
          </a:p>
        </p:txBody>
      </p:sp>
      <p:sp>
        <p:nvSpPr>
          <p:cNvPr id="6" name="TextBox 6"/>
          <p:cNvSpPr txBox="1"/>
          <p:nvPr/>
        </p:nvSpPr>
        <p:spPr>
          <a:xfrm>
            <a:off x="302733" y="135090"/>
            <a:ext cx="1825942"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01</a:t>
            </a:r>
          </a:p>
        </p:txBody>
      </p:sp>
      <p:sp>
        <p:nvSpPr>
          <p:cNvPr id="7" name="TextBox 7"/>
          <p:cNvSpPr txBox="1"/>
          <p:nvPr/>
        </p:nvSpPr>
        <p:spPr>
          <a:xfrm>
            <a:off x="2378490" y="1348897"/>
            <a:ext cx="15499638" cy="455295"/>
          </a:xfrm>
          <a:prstGeom prst="rect">
            <a:avLst/>
          </a:prstGeom>
        </p:spPr>
        <p:txBody>
          <a:bodyPr lIns="0" tIns="0" rIns="0" bIns="0" rtlCol="0" anchor="t">
            <a:spAutoFit/>
          </a:bodyPr>
          <a:lstStyle/>
          <a:p>
            <a:pPr algn="l">
              <a:lnSpc>
                <a:spcPts val="3779"/>
              </a:lnSpc>
              <a:spcBef>
                <a:spcPct val="0"/>
              </a:spcBef>
            </a:pPr>
            <a:r>
              <a:rPr lang="en-US" sz="2699" b="1" spc="269">
                <a:solidFill>
                  <a:srgbClr val="232121"/>
                </a:solidFill>
                <a:latin typeface="Montserrat Bold"/>
                <a:ea typeface="Montserrat Bold"/>
                <a:cs typeface="Montserrat Bold"/>
                <a:sym typeface="Montserrat Bold"/>
              </a:rPr>
              <a:t>Công cụ quản lý dự án</a:t>
            </a:r>
          </a:p>
        </p:txBody>
      </p:sp>
      <p:sp>
        <p:nvSpPr>
          <p:cNvPr id="8" name="TextBox 8"/>
          <p:cNvSpPr txBox="1"/>
          <p:nvPr/>
        </p:nvSpPr>
        <p:spPr>
          <a:xfrm>
            <a:off x="1824432" y="6293154"/>
            <a:ext cx="3966767" cy="613411"/>
          </a:xfrm>
          <a:prstGeom prst="rect">
            <a:avLst/>
          </a:prstGeom>
        </p:spPr>
        <p:txBody>
          <a:bodyPr wrap="square" lIns="0" tIns="0" rIns="0" bIns="0" rtlCol="0" anchor="t">
            <a:spAutoFit/>
          </a:bodyPr>
          <a:lstStyle/>
          <a:p>
            <a:pPr algn="l">
              <a:lnSpc>
                <a:spcPts val="5039"/>
              </a:lnSpc>
              <a:spcBef>
                <a:spcPct val="0"/>
              </a:spcBef>
            </a:pPr>
            <a:r>
              <a:rPr lang="en-US" sz="3599" b="1" spc="359">
                <a:solidFill>
                  <a:srgbClr val="000000"/>
                </a:solidFill>
                <a:latin typeface="Montserrat Bold"/>
                <a:ea typeface="Montserrat Bold"/>
                <a:cs typeface="Montserrat Bold"/>
                <a:sym typeface="Montserrat Bold"/>
              </a:rPr>
              <a:t>Google drive</a:t>
            </a:r>
          </a:p>
        </p:txBody>
      </p:sp>
      <p:sp>
        <p:nvSpPr>
          <p:cNvPr id="9" name="TextBox 9"/>
          <p:cNvSpPr txBox="1"/>
          <p:nvPr/>
        </p:nvSpPr>
        <p:spPr>
          <a:xfrm>
            <a:off x="1824433" y="4490504"/>
            <a:ext cx="1528367" cy="594971"/>
          </a:xfrm>
          <a:prstGeom prst="rect">
            <a:avLst/>
          </a:prstGeom>
        </p:spPr>
        <p:txBody>
          <a:bodyPr wrap="square" lIns="0" tIns="0" rIns="0" bIns="0" rtlCol="0" anchor="t">
            <a:spAutoFit/>
          </a:bodyPr>
          <a:lstStyle/>
          <a:p>
            <a:pPr algn="l">
              <a:lnSpc>
                <a:spcPts val="5039"/>
              </a:lnSpc>
              <a:spcBef>
                <a:spcPct val="0"/>
              </a:spcBef>
            </a:pPr>
            <a:r>
              <a:rPr lang="en-US" sz="3599" b="1" spc="359" dirty="0">
                <a:solidFill>
                  <a:srgbClr val="000000"/>
                </a:solidFill>
                <a:latin typeface="Montserrat Bold"/>
                <a:ea typeface="Montserrat Bold"/>
                <a:cs typeface="Montserrat Bold"/>
                <a:sym typeface="Montserrat Bold"/>
              </a:rPr>
              <a:t>Jira</a:t>
            </a:r>
          </a:p>
        </p:txBody>
      </p:sp>
      <p:sp>
        <p:nvSpPr>
          <p:cNvPr id="10" name="TextBox 10"/>
          <p:cNvSpPr txBox="1"/>
          <p:nvPr/>
        </p:nvSpPr>
        <p:spPr>
          <a:xfrm>
            <a:off x="1824433" y="5393993"/>
            <a:ext cx="2214167" cy="613411"/>
          </a:xfrm>
          <a:prstGeom prst="rect">
            <a:avLst/>
          </a:prstGeom>
        </p:spPr>
        <p:txBody>
          <a:bodyPr wrap="square" lIns="0" tIns="0" rIns="0" bIns="0" rtlCol="0" anchor="t">
            <a:spAutoFit/>
          </a:bodyPr>
          <a:lstStyle/>
          <a:p>
            <a:pPr algn="l">
              <a:lnSpc>
                <a:spcPts val="5039"/>
              </a:lnSpc>
              <a:spcBef>
                <a:spcPct val="0"/>
              </a:spcBef>
            </a:pPr>
            <a:r>
              <a:rPr lang="en-US" sz="3599" b="1" spc="359" dirty="0">
                <a:solidFill>
                  <a:srgbClr val="000000"/>
                </a:solidFill>
                <a:latin typeface="Montserrat Bold"/>
                <a:ea typeface="Montserrat Bold"/>
                <a:cs typeface="Montserrat Bold"/>
                <a:sym typeface="Montserrat Bold"/>
              </a:rPr>
              <a:t>GitHub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9640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128676" y="2489004"/>
            <a:ext cx="6316937" cy="6697746"/>
          </a:xfrm>
          <a:custGeom>
            <a:avLst/>
            <a:gdLst/>
            <a:ahLst/>
            <a:cxnLst/>
            <a:rect l="l" t="t" r="r" b="b"/>
            <a:pathLst>
              <a:path w="6316937" h="6697746">
                <a:moveTo>
                  <a:pt x="0" y="0"/>
                </a:moveTo>
                <a:lnTo>
                  <a:pt x="6316937" y="0"/>
                </a:lnTo>
                <a:lnTo>
                  <a:pt x="6316937" y="6697745"/>
                </a:lnTo>
                <a:lnTo>
                  <a:pt x="0" y="6697745"/>
                </a:lnTo>
                <a:lnTo>
                  <a:pt x="0" y="0"/>
                </a:lnTo>
                <a:close/>
              </a:path>
            </a:pathLst>
          </a:custGeom>
          <a:blipFill>
            <a:blip r:embed="rId2"/>
            <a:stretch>
              <a:fillRect/>
            </a:stretch>
          </a:blipFill>
        </p:spPr>
      </p:sp>
      <p:sp>
        <p:nvSpPr>
          <p:cNvPr id="6" name="Freeform 6"/>
          <p:cNvSpPr/>
          <p:nvPr/>
        </p:nvSpPr>
        <p:spPr>
          <a:xfrm>
            <a:off x="9780389" y="1677679"/>
            <a:ext cx="6856580" cy="7162888"/>
          </a:xfrm>
          <a:custGeom>
            <a:avLst/>
            <a:gdLst/>
            <a:ahLst/>
            <a:cxnLst/>
            <a:rect l="l" t="t" r="r" b="b"/>
            <a:pathLst>
              <a:path w="6856580" h="7162888">
                <a:moveTo>
                  <a:pt x="0" y="0"/>
                </a:moveTo>
                <a:lnTo>
                  <a:pt x="6856580" y="0"/>
                </a:lnTo>
                <a:lnTo>
                  <a:pt x="6856580" y="7162889"/>
                </a:lnTo>
                <a:lnTo>
                  <a:pt x="0" y="7162889"/>
                </a:lnTo>
                <a:lnTo>
                  <a:pt x="0" y="0"/>
                </a:lnTo>
                <a:close/>
              </a:path>
            </a:pathLst>
          </a:custGeom>
          <a:blipFill>
            <a:blip r:embed="rId3"/>
            <a:stretch>
              <a:fillRect/>
            </a:stretch>
          </a:blipFill>
        </p:spPr>
      </p:sp>
      <p:sp>
        <p:nvSpPr>
          <p:cNvPr id="7" name="TextBox 7"/>
          <p:cNvSpPr txBox="1"/>
          <p:nvPr/>
        </p:nvSpPr>
        <p:spPr>
          <a:xfrm>
            <a:off x="2378490" y="502922"/>
            <a:ext cx="8834775"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YÊU CẦU VÀ KHẢO SÁT</a:t>
            </a:r>
          </a:p>
        </p:txBody>
      </p:sp>
      <p:sp>
        <p:nvSpPr>
          <p:cNvPr id="8" name="TextBox 8"/>
          <p:cNvSpPr txBox="1"/>
          <p:nvPr/>
        </p:nvSpPr>
        <p:spPr>
          <a:xfrm>
            <a:off x="302733" y="135090"/>
            <a:ext cx="1825942"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01</a:t>
            </a:r>
          </a:p>
        </p:txBody>
      </p:sp>
      <p:sp>
        <p:nvSpPr>
          <p:cNvPr id="9" name="TextBox 9"/>
          <p:cNvSpPr txBox="1"/>
          <p:nvPr/>
        </p:nvSpPr>
        <p:spPr>
          <a:xfrm>
            <a:off x="2378490" y="1442251"/>
            <a:ext cx="5655112"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232121"/>
                </a:solidFill>
                <a:latin typeface="Montserrat Bold"/>
                <a:ea typeface="Montserrat Bold"/>
                <a:cs typeface="Montserrat Bold"/>
                <a:sym typeface="Montserrat Bold"/>
              </a:rPr>
              <a:t>Các phương pháp khảo sát</a:t>
            </a:r>
          </a:p>
        </p:txBody>
      </p:sp>
      <p:sp>
        <p:nvSpPr>
          <p:cNvPr id="10" name="TextBox 10"/>
          <p:cNvSpPr txBox="1"/>
          <p:nvPr/>
        </p:nvSpPr>
        <p:spPr>
          <a:xfrm>
            <a:off x="2258936" y="9327720"/>
            <a:ext cx="6056417" cy="396240"/>
          </a:xfrm>
          <a:prstGeom prst="rect">
            <a:avLst/>
          </a:prstGeom>
        </p:spPr>
        <p:txBody>
          <a:bodyPr lIns="0" tIns="0" rIns="0" bIns="0" rtlCol="0" anchor="t">
            <a:spAutoFit/>
          </a:bodyPr>
          <a:lstStyle/>
          <a:p>
            <a:pPr algn="ctr">
              <a:lnSpc>
                <a:spcPts val="3359"/>
              </a:lnSpc>
              <a:spcBef>
                <a:spcPct val="0"/>
              </a:spcBef>
            </a:pPr>
            <a:r>
              <a:rPr lang="en-US" sz="2399" b="1" spc="239">
                <a:solidFill>
                  <a:srgbClr val="000000"/>
                </a:solidFill>
                <a:latin typeface="Montserrat Bold"/>
                <a:ea typeface="Montserrat Bold"/>
                <a:cs typeface="Montserrat Bold"/>
                <a:sym typeface="Montserrat Bold"/>
              </a:rPr>
              <a:t>Phỏng vấn 3 người đại diện</a:t>
            </a:r>
          </a:p>
        </p:txBody>
      </p:sp>
      <p:sp>
        <p:nvSpPr>
          <p:cNvPr id="11" name="TextBox 11"/>
          <p:cNvSpPr txBox="1"/>
          <p:nvPr/>
        </p:nvSpPr>
        <p:spPr>
          <a:xfrm>
            <a:off x="10180470" y="9220200"/>
            <a:ext cx="6056417" cy="396240"/>
          </a:xfrm>
          <a:prstGeom prst="rect">
            <a:avLst/>
          </a:prstGeom>
        </p:spPr>
        <p:txBody>
          <a:bodyPr lIns="0" tIns="0" rIns="0" bIns="0" rtlCol="0" anchor="t">
            <a:spAutoFit/>
          </a:bodyPr>
          <a:lstStyle/>
          <a:p>
            <a:pPr algn="ctr">
              <a:lnSpc>
                <a:spcPts val="3359"/>
              </a:lnSpc>
              <a:spcBef>
                <a:spcPct val="0"/>
              </a:spcBef>
            </a:pPr>
            <a:r>
              <a:rPr lang="en-US" sz="2399" b="1" spc="239">
                <a:solidFill>
                  <a:srgbClr val="000000"/>
                </a:solidFill>
                <a:latin typeface="Montserrat Bold"/>
                <a:ea typeface="Montserrat Bold"/>
                <a:cs typeface="Montserrat Bold"/>
                <a:sym typeface="Montserrat Bold"/>
              </a:rPr>
              <a:t>Khảo sát bảng hỏi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9640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1937865" y="2772751"/>
            <a:ext cx="6377488" cy="5866835"/>
          </a:xfrm>
          <a:custGeom>
            <a:avLst/>
            <a:gdLst/>
            <a:ahLst/>
            <a:cxnLst/>
            <a:rect l="l" t="t" r="r" b="b"/>
            <a:pathLst>
              <a:path w="6377488" h="5866835">
                <a:moveTo>
                  <a:pt x="0" y="0"/>
                </a:moveTo>
                <a:lnTo>
                  <a:pt x="6377488" y="0"/>
                </a:lnTo>
                <a:lnTo>
                  <a:pt x="6377488" y="5866835"/>
                </a:lnTo>
                <a:lnTo>
                  <a:pt x="0" y="5866835"/>
                </a:lnTo>
                <a:lnTo>
                  <a:pt x="0" y="0"/>
                </a:lnTo>
                <a:close/>
              </a:path>
            </a:pathLst>
          </a:custGeom>
          <a:blipFill>
            <a:blip r:embed="rId2"/>
            <a:stretch>
              <a:fillRect/>
            </a:stretch>
          </a:blipFill>
        </p:spPr>
      </p:sp>
      <p:sp>
        <p:nvSpPr>
          <p:cNvPr id="6" name="Freeform 6"/>
          <p:cNvSpPr/>
          <p:nvPr/>
        </p:nvSpPr>
        <p:spPr>
          <a:xfrm>
            <a:off x="9416612" y="1762554"/>
            <a:ext cx="7842688" cy="6877032"/>
          </a:xfrm>
          <a:custGeom>
            <a:avLst/>
            <a:gdLst/>
            <a:ahLst/>
            <a:cxnLst/>
            <a:rect l="l" t="t" r="r" b="b"/>
            <a:pathLst>
              <a:path w="7842688" h="6877032">
                <a:moveTo>
                  <a:pt x="0" y="0"/>
                </a:moveTo>
                <a:lnTo>
                  <a:pt x="7842688" y="0"/>
                </a:lnTo>
                <a:lnTo>
                  <a:pt x="7842688" y="6877032"/>
                </a:lnTo>
                <a:lnTo>
                  <a:pt x="0" y="6877032"/>
                </a:lnTo>
                <a:lnTo>
                  <a:pt x="0" y="0"/>
                </a:lnTo>
                <a:close/>
              </a:path>
            </a:pathLst>
          </a:custGeom>
          <a:blipFill>
            <a:blip r:embed="rId3"/>
            <a:stretch>
              <a:fillRect/>
            </a:stretch>
          </a:blipFill>
        </p:spPr>
      </p:sp>
      <p:sp>
        <p:nvSpPr>
          <p:cNvPr id="7" name="TextBox 7"/>
          <p:cNvSpPr txBox="1"/>
          <p:nvPr/>
        </p:nvSpPr>
        <p:spPr>
          <a:xfrm>
            <a:off x="2378490" y="502922"/>
            <a:ext cx="8834775"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YÊU CẦU VÀ KHẢO SÁT</a:t>
            </a:r>
          </a:p>
        </p:txBody>
      </p:sp>
      <p:sp>
        <p:nvSpPr>
          <p:cNvPr id="8" name="TextBox 8"/>
          <p:cNvSpPr txBox="1"/>
          <p:nvPr/>
        </p:nvSpPr>
        <p:spPr>
          <a:xfrm>
            <a:off x="302733" y="135090"/>
            <a:ext cx="1825942"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01</a:t>
            </a:r>
          </a:p>
        </p:txBody>
      </p:sp>
      <p:sp>
        <p:nvSpPr>
          <p:cNvPr id="9" name="TextBox 9"/>
          <p:cNvSpPr txBox="1"/>
          <p:nvPr/>
        </p:nvSpPr>
        <p:spPr>
          <a:xfrm>
            <a:off x="2378490" y="1442251"/>
            <a:ext cx="5655112"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232121"/>
                </a:solidFill>
                <a:latin typeface="Montserrat Bold"/>
                <a:ea typeface="Montserrat Bold"/>
                <a:cs typeface="Montserrat Bold"/>
                <a:sym typeface="Montserrat Bold"/>
              </a:rPr>
              <a:t>Các phương pháp khảo sát</a:t>
            </a:r>
          </a:p>
        </p:txBody>
      </p:sp>
      <p:sp>
        <p:nvSpPr>
          <p:cNvPr id="10" name="TextBox 10"/>
          <p:cNvSpPr txBox="1"/>
          <p:nvPr/>
        </p:nvSpPr>
        <p:spPr>
          <a:xfrm>
            <a:off x="1977184" y="9024405"/>
            <a:ext cx="6056417" cy="396240"/>
          </a:xfrm>
          <a:prstGeom prst="rect">
            <a:avLst/>
          </a:prstGeom>
        </p:spPr>
        <p:txBody>
          <a:bodyPr lIns="0" tIns="0" rIns="0" bIns="0" rtlCol="0" anchor="t">
            <a:spAutoFit/>
          </a:bodyPr>
          <a:lstStyle/>
          <a:p>
            <a:pPr algn="ctr">
              <a:lnSpc>
                <a:spcPts val="3359"/>
              </a:lnSpc>
              <a:spcBef>
                <a:spcPct val="0"/>
              </a:spcBef>
            </a:pPr>
            <a:r>
              <a:rPr lang="en-US" sz="2399" b="1" spc="239">
                <a:solidFill>
                  <a:srgbClr val="000000"/>
                </a:solidFill>
                <a:latin typeface="Montserrat Bold"/>
                <a:ea typeface="Montserrat Bold"/>
                <a:cs typeface="Montserrat Bold"/>
                <a:sym typeface="Montserrat Bold"/>
              </a:rPr>
              <a:t>Quan sát các mẫu</a:t>
            </a:r>
          </a:p>
        </p:txBody>
      </p:sp>
      <p:sp>
        <p:nvSpPr>
          <p:cNvPr id="11" name="TextBox 11"/>
          <p:cNvSpPr txBox="1"/>
          <p:nvPr/>
        </p:nvSpPr>
        <p:spPr>
          <a:xfrm>
            <a:off x="10309747" y="9024405"/>
            <a:ext cx="6056417" cy="396240"/>
          </a:xfrm>
          <a:prstGeom prst="rect">
            <a:avLst/>
          </a:prstGeom>
        </p:spPr>
        <p:txBody>
          <a:bodyPr lIns="0" tIns="0" rIns="0" bIns="0" rtlCol="0" anchor="t">
            <a:spAutoFit/>
          </a:bodyPr>
          <a:lstStyle/>
          <a:p>
            <a:pPr algn="ctr">
              <a:lnSpc>
                <a:spcPts val="3359"/>
              </a:lnSpc>
              <a:spcBef>
                <a:spcPct val="0"/>
              </a:spcBef>
            </a:pPr>
            <a:r>
              <a:rPr lang="en-US" sz="2399" b="1" spc="239">
                <a:solidFill>
                  <a:srgbClr val="000000"/>
                </a:solidFill>
                <a:latin typeface="Montserrat Bold"/>
                <a:ea typeface="Montserrat Bold"/>
                <a:cs typeface="Montserrat Bold"/>
                <a:sym typeface="Montserrat Bold"/>
              </a:rPr>
              <a:t>Khảo sát các website tương tự</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299438" y="5967351"/>
            <a:ext cx="28575" cy="4319460"/>
          </a:xfrm>
          <a:prstGeom prst="line">
            <a:avLst/>
          </a:prstGeom>
          <a:ln w="57150" cap="flat">
            <a:solidFill>
              <a:srgbClr val="CDA4EB"/>
            </a:solidFill>
            <a:prstDash val="sysDash"/>
            <a:headEnd type="none" w="sm" len="sm"/>
            <a:tailEnd type="none" w="sm" len="sm"/>
          </a:ln>
        </p:spPr>
      </p:sp>
      <p:grpSp>
        <p:nvGrpSpPr>
          <p:cNvPr id="3" name="Group 3"/>
          <p:cNvGrpSpPr/>
          <p:nvPr/>
        </p:nvGrpSpPr>
        <p:grpSpPr>
          <a:xfrm>
            <a:off x="1216770" y="3437904"/>
            <a:ext cx="7532467" cy="1996675"/>
            <a:chOff x="0" y="0"/>
            <a:chExt cx="1983860" cy="525873"/>
          </a:xfrm>
        </p:grpSpPr>
        <p:sp>
          <p:nvSpPr>
            <p:cNvPr id="4" name="Freeform 4"/>
            <p:cNvSpPr/>
            <p:nvPr/>
          </p:nvSpPr>
          <p:spPr>
            <a:xfrm>
              <a:off x="0" y="0"/>
              <a:ext cx="1983860" cy="525873"/>
            </a:xfrm>
            <a:custGeom>
              <a:avLst/>
              <a:gdLst/>
              <a:ahLst/>
              <a:cxnLst/>
              <a:rect l="l" t="t" r="r" b="b"/>
              <a:pathLst>
                <a:path w="1983860" h="525873">
                  <a:moveTo>
                    <a:pt x="52418" y="0"/>
                  </a:moveTo>
                  <a:lnTo>
                    <a:pt x="1931442" y="0"/>
                  </a:lnTo>
                  <a:cubicBezTo>
                    <a:pt x="1960391" y="0"/>
                    <a:pt x="1983860" y="23468"/>
                    <a:pt x="1983860" y="52418"/>
                  </a:cubicBezTo>
                  <a:lnTo>
                    <a:pt x="1983860" y="473455"/>
                  </a:lnTo>
                  <a:cubicBezTo>
                    <a:pt x="1983860" y="502405"/>
                    <a:pt x="1960391" y="525873"/>
                    <a:pt x="1931442" y="525873"/>
                  </a:cubicBezTo>
                  <a:lnTo>
                    <a:pt x="52418" y="525873"/>
                  </a:lnTo>
                  <a:cubicBezTo>
                    <a:pt x="23468" y="525873"/>
                    <a:pt x="0" y="502405"/>
                    <a:pt x="0" y="473455"/>
                  </a:cubicBezTo>
                  <a:lnTo>
                    <a:pt x="0" y="52418"/>
                  </a:lnTo>
                  <a:cubicBezTo>
                    <a:pt x="0" y="23468"/>
                    <a:pt x="23468" y="0"/>
                    <a:pt x="52418" y="0"/>
                  </a:cubicBezTo>
                  <a:close/>
                </a:path>
              </a:pathLst>
            </a:custGeom>
            <a:solidFill>
              <a:srgbClr val="F5E7FF"/>
            </a:solidFill>
            <a:ln w="66675" cap="rnd">
              <a:solidFill>
                <a:srgbClr val="8532C2"/>
              </a:solidFill>
              <a:prstDash val="solid"/>
              <a:round/>
            </a:ln>
          </p:spPr>
        </p:sp>
        <p:sp>
          <p:nvSpPr>
            <p:cNvPr id="5" name="TextBox 5"/>
            <p:cNvSpPr txBox="1"/>
            <p:nvPr/>
          </p:nvSpPr>
          <p:spPr>
            <a:xfrm>
              <a:off x="0" y="-47625"/>
              <a:ext cx="1983860" cy="573498"/>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378490" y="502922"/>
            <a:ext cx="8834775" cy="712469"/>
          </a:xfrm>
          <a:prstGeom prst="rect">
            <a:avLst/>
          </a:prstGeom>
        </p:spPr>
        <p:txBody>
          <a:bodyPr lIns="0" tIns="0" rIns="0" bIns="0" rtlCol="0" anchor="t">
            <a:spAutoFit/>
          </a:bodyPr>
          <a:lstStyle/>
          <a:p>
            <a:pPr marL="0" lvl="0" indent="0" algn="l">
              <a:lnSpc>
                <a:spcPts val="5880"/>
              </a:lnSpc>
            </a:pPr>
            <a:r>
              <a:rPr lang="en-US" sz="4200" b="1" spc="210">
                <a:solidFill>
                  <a:srgbClr val="000000"/>
                </a:solidFill>
                <a:latin typeface="Montserrat Bold"/>
                <a:ea typeface="Montserrat Bold"/>
                <a:cs typeface="Montserrat Bold"/>
                <a:sym typeface="Montserrat Bold"/>
              </a:rPr>
              <a:t>YÊU CẦU VÀ KHẢO SÁT</a:t>
            </a:r>
          </a:p>
        </p:txBody>
      </p:sp>
      <p:sp>
        <p:nvSpPr>
          <p:cNvPr id="7" name="TextBox 7"/>
          <p:cNvSpPr txBox="1"/>
          <p:nvPr/>
        </p:nvSpPr>
        <p:spPr>
          <a:xfrm>
            <a:off x="302733" y="135090"/>
            <a:ext cx="1825942" cy="1941526"/>
          </a:xfrm>
          <a:prstGeom prst="rect">
            <a:avLst/>
          </a:prstGeom>
        </p:spPr>
        <p:txBody>
          <a:bodyPr lIns="0" tIns="0" rIns="0" bIns="0" rtlCol="0" anchor="t">
            <a:spAutoFit/>
          </a:bodyPr>
          <a:lstStyle/>
          <a:p>
            <a:pPr algn="ctr">
              <a:lnSpc>
                <a:spcPts val="15836"/>
              </a:lnSpc>
              <a:spcBef>
                <a:spcPct val="0"/>
              </a:spcBef>
            </a:pPr>
            <a:r>
              <a:rPr lang="en-US" sz="11311" b="1" spc="1131">
                <a:solidFill>
                  <a:srgbClr val="8532C2"/>
                </a:solidFill>
                <a:latin typeface="Montserrat Bold"/>
                <a:ea typeface="Montserrat Bold"/>
                <a:cs typeface="Montserrat Bold"/>
                <a:sym typeface="Montserrat Bold"/>
              </a:rPr>
              <a:t>01</a:t>
            </a:r>
          </a:p>
        </p:txBody>
      </p:sp>
      <p:sp>
        <p:nvSpPr>
          <p:cNvPr id="8" name="TextBox 8"/>
          <p:cNvSpPr txBox="1"/>
          <p:nvPr/>
        </p:nvSpPr>
        <p:spPr>
          <a:xfrm>
            <a:off x="1048072" y="2379042"/>
            <a:ext cx="7871995" cy="679449"/>
          </a:xfrm>
          <a:prstGeom prst="rect">
            <a:avLst/>
          </a:prstGeom>
        </p:spPr>
        <p:txBody>
          <a:bodyPr lIns="0" tIns="0" rIns="0" bIns="0" rtlCol="0" anchor="t">
            <a:spAutoFit/>
          </a:bodyPr>
          <a:lstStyle/>
          <a:p>
            <a:pPr marL="0" lvl="0" indent="0" algn="ctr">
              <a:lnSpc>
                <a:spcPts val="5600"/>
              </a:lnSpc>
            </a:pPr>
            <a:r>
              <a:rPr lang="en-US" sz="4000" b="1" spc="200">
                <a:solidFill>
                  <a:srgbClr val="8532C2"/>
                </a:solidFill>
                <a:latin typeface="Montserrat Bold"/>
                <a:ea typeface="Montserrat Bold"/>
                <a:cs typeface="Montserrat Bold"/>
                <a:sym typeface="Montserrat Bold"/>
              </a:rPr>
              <a:t>YÊU CẦU CHỨC NĂNG</a:t>
            </a:r>
          </a:p>
        </p:txBody>
      </p:sp>
      <p:sp>
        <p:nvSpPr>
          <p:cNvPr id="9" name="TextBox 9"/>
          <p:cNvSpPr txBox="1"/>
          <p:nvPr/>
        </p:nvSpPr>
        <p:spPr>
          <a:xfrm>
            <a:off x="2378490" y="1336385"/>
            <a:ext cx="3921800" cy="455295"/>
          </a:xfrm>
          <a:prstGeom prst="rect">
            <a:avLst/>
          </a:prstGeom>
        </p:spPr>
        <p:txBody>
          <a:bodyPr lIns="0" tIns="0" rIns="0" bIns="0" rtlCol="0" anchor="t">
            <a:spAutoFit/>
          </a:bodyPr>
          <a:lstStyle/>
          <a:p>
            <a:pPr algn="ctr">
              <a:lnSpc>
                <a:spcPts val="3779"/>
              </a:lnSpc>
              <a:spcBef>
                <a:spcPct val="0"/>
              </a:spcBef>
            </a:pPr>
            <a:r>
              <a:rPr lang="en-US" sz="2699" b="1" spc="269">
                <a:solidFill>
                  <a:srgbClr val="232121"/>
                </a:solidFill>
                <a:latin typeface="Montserrat Bold"/>
                <a:ea typeface="Montserrat Bold"/>
                <a:cs typeface="Montserrat Bold"/>
                <a:sym typeface="Montserrat Bold"/>
              </a:rPr>
              <a:t>Phát biểu bài toán</a:t>
            </a:r>
          </a:p>
        </p:txBody>
      </p:sp>
      <p:sp>
        <p:nvSpPr>
          <p:cNvPr id="10" name="TextBox 10"/>
          <p:cNvSpPr txBox="1"/>
          <p:nvPr/>
        </p:nvSpPr>
        <p:spPr>
          <a:xfrm>
            <a:off x="1472795" y="3612027"/>
            <a:ext cx="4341257" cy="580391"/>
          </a:xfrm>
          <a:prstGeom prst="rect">
            <a:avLst/>
          </a:prstGeom>
        </p:spPr>
        <p:txBody>
          <a:bodyPr lIns="0" tIns="0" rIns="0" bIns="0" rtlCol="0" anchor="t">
            <a:spAutoFit/>
          </a:bodyPr>
          <a:lstStyle/>
          <a:p>
            <a:pPr algn="l">
              <a:lnSpc>
                <a:spcPts val="4759"/>
              </a:lnSpc>
              <a:spcBef>
                <a:spcPct val="0"/>
              </a:spcBef>
            </a:pPr>
            <a:r>
              <a:rPr lang="en-US" sz="3399" b="1" spc="339">
                <a:solidFill>
                  <a:srgbClr val="232121"/>
                </a:solidFill>
                <a:latin typeface="Montserrat Bold"/>
                <a:ea typeface="Montserrat Bold"/>
                <a:cs typeface="Montserrat Bold"/>
                <a:sym typeface="Montserrat Bold"/>
              </a:rPr>
              <a:t>Về phía User</a:t>
            </a:r>
          </a:p>
        </p:txBody>
      </p:sp>
      <p:sp>
        <p:nvSpPr>
          <p:cNvPr id="11" name="TextBox 11"/>
          <p:cNvSpPr txBox="1"/>
          <p:nvPr/>
        </p:nvSpPr>
        <p:spPr>
          <a:xfrm>
            <a:off x="1472795" y="4275603"/>
            <a:ext cx="7021484" cy="789305"/>
          </a:xfrm>
          <a:prstGeom prst="rect">
            <a:avLst/>
          </a:prstGeom>
        </p:spPr>
        <p:txBody>
          <a:bodyPr lIns="0" tIns="0" rIns="0" bIns="0" rtlCol="0" anchor="t">
            <a:spAutoFit/>
          </a:bodyPr>
          <a:lstStyle/>
          <a:p>
            <a:pPr algn="l">
              <a:lnSpc>
                <a:spcPts val="3219"/>
              </a:lnSpc>
              <a:spcBef>
                <a:spcPct val="0"/>
              </a:spcBef>
            </a:pPr>
            <a:r>
              <a:rPr lang="en-US" sz="2299" spc="229">
                <a:solidFill>
                  <a:srgbClr val="232121"/>
                </a:solidFill>
                <a:latin typeface="Montserrat"/>
                <a:ea typeface="Montserrat"/>
                <a:cs typeface="Montserrat"/>
                <a:sym typeface="Montserrat"/>
              </a:rPr>
              <a:t>Mua vé, tìm kiếm sự kiện, xem lịch sử, gửi phản ánh.</a:t>
            </a:r>
          </a:p>
        </p:txBody>
      </p:sp>
      <p:grpSp>
        <p:nvGrpSpPr>
          <p:cNvPr id="12" name="Group 12"/>
          <p:cNvGrpSpPr/>
          <p:nvPr/>
        </p:nvGrpSpPr>
        <p:grpSpPr>
          <a:xfrm>
            <a:off x="1217303" y="5690980"/>
            <a:ext cx="7532467" cy="1996675"/>
            <a:chOff x="0" y="0"/>
            <a:chExt cx="1983860" cy="525873"/>
          </a:xfrm>
        </p:grpSpPr>
        <p:sp>
          <p:nvSpPr>
            <p:cNvPr id="13" name="Freeform 13"/>
            <p:cNvSpPr/>
            <p:nvPr/>
          </p:nvSpPr>
          <p:spPr>
            <a:xfrm>
              <a:off x="0" y="0"/>
              <a:ext cx="1983860" cy="525873"/>
            </a:xfrm>
            <a:custGeom>
              <a:avLst/>
              <a:gdLst/>
              <a:ahLst/>
              <a:cxnLst/>
              <a:rect l="l" t="t" r="r" b="b"/>
              <a:pathLst>
                <a:path w="1983860" h="525873">
                  <a:moveTo>
                    <a:pt x="52418" y="0"/>
                  </a:moveTo>
                  <a:lnTo>
                    <a:pt x="1931442" y="0"/>
                  </a:lnTo>
                  <a:cubicBezTo>
                    <a:pt x="1960391" y="0"/>
                    <a:pt x="1983860" y="23468"/>
                    <a:pt x="1983860" y="52418"/>
                  </a:cubicBezTo>
                  <a:lnTo>
                    <a:pt x="1983860" y="473455"/>
                  </a:lnTo>
                  <a:cubicBezTo>
                    <a:pt x="1983860" y="502405"/>
                    <a:pt x="1960391" y="525873"/>
                    <a:pt x="1931442" y="525873"/>
                  </a:cubicBezTo>
                  <a:lnTo>
                    <a:pt x="52418" y="525873"/>
                  </a:lnTo>
                  <a:cubicBezTo>
                    <a:pt x="23468" y="525873"/>
                    <a:pt x="0" y="502405"/>
                    <a:pt x="0" y="473455"/>
                  </a:cubicBezTo>
                  <a:lnTo>
                    <a:pt x="0" y="52418"/>
                  </a:lnTo>
                  <a:cubicBezTo>
                    <a:pt x="0" y="23468"/>
                    <a:pt x="23468" y="0"/>
                    <a:pt x="52418" y="0"/>
                  </a:cubicBezTo>
                  <a:close/>
                </a:path>
              </a:pathLst>
            </a:custGeom>
            <a:solidFill>
              <a:srgbClr val="F5E7FF"/>
            </a:solidFill>
            <a:ln w="66675" cap="rnd">
              <a:solidFill>
                <a:srgbClr val="8532C2"/>
              </a:solidFill>
              <a:prstDash val="solid"/>
              <a:round/>
            </a:ln>
          </p:spPr>
        </p:sp>
        <p:sp>
          <p:nvSpPr>
            <p:cNvPr id="14" name="TextBox 14"/>
            <p:cNvSpPr txBox="1"/>
            <p:nvPr/>
          </p:nvSpPr>
          <p:spPr>
            <a:xfrm>
              <a:off x="0" y="-47625"/>
              <a:ext cx="1983860" cy="573498"/>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473328" y="5865104"/>
            <a:ext cx="5796913" cy="580391"/>
          </a:xfrm>
          <a:prstGeom prst="rect">
            <a:avLst/>
          </a:prstGeom>
        </p:spPr>
        <p:txBody>
          <a:bodyPr lIns="0" tIns="0" rIns="0" bIns="0" rtlCol="0" anchor="t">
            <a:spAutoFit/>
          </a:bodyPr>
          <a:lstStyle/>
          <a:p>
            <a:pPr algn="l">
              <a:lnSpc>
                <a:spcPts val="4759"/>
              </a:lnSpc>
              <a:spcBef>
                <a:spcPct val="0"/>
              </a:spcBef>
            </a:pPr>
            <a:r>
              <a:rPr lang="en-US" sz="3399" b="1" spc="339">
                <a:solidFill>
                  <a:srgbClr val="232121"/>
                </a:solidFill>
                <a:latin typeface="Montserrat Bold"/>
                <a:ea typeface="Montserrat Bold"/>
                <a:cs typeface="Montserrat Bold"/>
                <a:sym typeface="Montserrat Bold"/>
              </a:rPr>
              <a:t>Về phía Organizer</a:t>
            </a:r>
          </a:p>
        </p:txBody>
      </p:sp>
      <p:sp>
        <p:nvSpPr>
          <p:cNvPr id="16" name="TextBox 16"/>
          <p:cNvSpPr txBox="1"/>
          <p:nvPr/>
        </p:nvSpPr>
        <p:spPr>
          <a:xfrm>
            <a:off x="1473328" y="6528679"/>
            <a:ext cx="7021484" cy="389255"/>
          </a:xfrm>
          <a:prstGeom prst="rect">
            <a:avLst/>
          </a:prstGeom>
        </p:spPr>
        <p:txBody>
          <a:bodyPr lIns="0" tIns="0" rIns="0" bIns="0" rtlCol="0" anchor="t">
            <a:spAutoFit/>
          </a:bodyPr>
          <a:lstStyle/>
          <a:p>
            <a:pPr algn="l">
              <a:lnSpc>
                <a:spcPts val="3219"/>
              </a:lnSpc>
              <a:spcBef>
                <a:spcPct val="0"/>
              </a:spcBef>
            </a:pPr>
            <a:r>
              <a:rPr lang="en-US" sz="2299" spc="229">
                <a:solidFill>
                  <a:srgbClr val="232121"/>
                </a:solidFill>
                <a:latin typeface="Montserrat"/>
                <a:ea typeface="Montserrat"/>
                <a:cs typeface="Montserrat"/>
                <a:sym typeface="Montserrat"/>
              </a:rPr>
              <a:t> Quản lý vé, đề xuất sự kiện</a:t>
            </a:r>
          </a:p>
        </p:txBody>
      </p:sp>
      <p:grpSp>
        <p:nvGrpSpPr>
          <p:cNvPr id="17" name="Group 17"/>
          <p:cNvGrpSpPr/>
          <p:nvPr/>
        </p:nvGrpSpPr>
        <p:grpSpPr>
          <a:xfrm>
            <a:off x="1215704" y="7954761"/>
            <a:ext cx="7532467" cy="1996675"/>
            <a:chOff x="0" y="0"/>
            <a:chExt cx="1983860" cy="525873"/>
          </a:xfrm>
        </p:grpSpPr>
        <p:sp>
          <p:nvSpPr>
            <p:cNvPr id="18" name="Freeform 18"/>
            <p:cNvSpPr/>
            <p:nvPr/>
          </p:nvSpPr>
          <p:spPr>
            <a:xfrm>
              <a:off x="0" y="0"/>
              <a:ext cx="1983860" cy="525873"/>
            </a:xfrm>
            <a:custGeom>
              <a:avLst/>
              <a:gdLst/>
              <a:ahLst/>
              <a:cxnLst/>
              <a:rect l="l" t="t" r="r" b="b"/>
              <a:pathLst>
                <a:path w="1983860" h="525873">
                  <a:moveTo>
                    <a:pt x="52418" y="0"/>
                  </a:moveTo>
                  <a:lnTo>
                    <a:pt x="1931442" y="0"/>
                  </a:lnTo>
                  <a:cubicBezTo>
                    <a:pt x="1960391" y="0"/>
                    <a:pt x="1983860" y="23468"/>
                    <a:pt x="1983860" y="52418"/>
                  </a:cubicBezTo>
                  <a:lnTo>
                    <a:pt x="1983860" y="473455"/>
                  </a:lnTo>
                  <a:cubicBezTo>
                    <a:pt x="1983860" y="502405"/>
                    <a:pt x="1960391" y="525873"/>
                    <a:pt x="1931442" y="525873"/>
                  </a:cubicBezTo>
                  <a:lnTo>
                    <a:pt x="52418" y="525873"/>
                  </a:lnTo>
                  <a:cubicBezTo>
                    <a:pt x="23468" y="525873"/>
                    <a:pt x="0" y="502405"/>
                    <a:pt x="0" y="473455"/>
                  </a:cubicBezTo>
                  <a:lnTo>
                    <a:pt x="0" y="52418"/>
                  </a:lnTo>
                  <a:cubicBezTo>
                    <a:pt x="0" y="23468"/>
                    <a:pt x="23468" y="0"/>
                    <a:pt x="52418" y="0"/>
                  </a:cubicBezTo>
                  <a:close/>
                </a:path>
              </a:pathLst>
            </a:custGeom>
            <a:solidFill>
              <a:srgbClr val="F5E7FF"/>
            </a:solidFill>
            <a:ln w="66675" cap="rnd">
              <a:solidFill>
                <a:srgbClr val="8532C2"/>
              </a:solidFill>
              <a:prstDash val="solid"/>
              <a:round/>
            </a:ln>
          </p:spPr>
        </p:sp>
        <p:sp>
          <p:nvSpPr>
            <p:cNvPr id="19" name="TextBox 19"/>
            <p:cNvSpPr txBox="1"/>
            <p:nvPr/>
          </p:nvSpPr>
          <p:spPr>
            <a:xfrm>
              <a:off x="0" y="-47625"/>
              <a:ext cx="1983860" cy="573498"/>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1471729" y="8128884"/>
            <a:ext cx="4341257" cy="580391"/>
          </a:xfrm>
          <a:prstGeom prst="rect">
            <a:avLst/>
          </a:prstGeom>
        </p:spPr>
        <p:txBody>
          <a:bodyPr lIns="0" tIns="0" rIns="0" bIns="0" rtlCol="0" anchor="t">
            <a:spAutoFit/>
          </a:bodyPr>
          <a:lstStyle/>
          <a:p>
            <a:pPr algn="l">
              <a:lnSpc>
                <a:spcPts val="4759"/>
              </a:lnSpc>
              <a:spcBef>
                <a:spcPct val="0"/>
              </a:spcBef>
            </a:pPr>
            <a:r>
              <a:rPr lang="en-US" sz="3399" b="1" spc="339">
                <a:solidFill>
                  <a:srgbClr val="232121"/>
                </a:solidFill>
                <a:latin typeface="Montserrat Bold"/>
                <a:ea typeface="Montserrat Bold"/>
                <a:cs typeface="Montserrat Bold"/>
                <a:sym typeface="Montserrat Bold"/>
              </a:rPr>
              <a:t>Về phía Admin</a:t>
            </a:r>
          </a:p>
        </p:txBody>
      </p:sp>
      <p:sp>
        <p:nvSpPr>
          <p:cNvPr id="21" name="TextBox 21"/>
          <p:cNvSpPr txBox="1"/>
          <p:nvPr/>
        </p:nvSpPr>
        <p:spPr>
          <a:xfrm>
            <a:off x="1471729" y="8792460"/>
            <a:ext cx="7021484" cy="789305"/>
          </a:xfrm>
          <a:prstGeom prst="rect">
            <a:avLst/>
          </a:prstGeom>
        </p:spPr>
        <p:txBody>
          <a:bodyPr lIns="0" tIns="0" rIns="0" bIns="0" rtlCol="0" anchor="t">
            <a:spAutoFit/>
          </a:bodyPr>
          <a:lstStyle/>
          <a:p>
            <a:pPr algn="l">
              <a:lnSpc>
                <a:spcPts val="3219"/>
              </a:lnSpc>
              <a:spcBef>
                <a:spcPct val="0"/>
              </a:spcBef>
            </a:pPr>
            <a:r>
              <a:rPr lang="en-US" sz="2299" spc="229">
                <a:solidFill>
                  <a:srgbClr val="232121"/>
                </a:solidFill>
                <a:latin typeface="Montserrat"/>
                <a:ea typeface="Montserrat"/>
                <a:cs typeface="Montserrat"/>
                <a:sym typeface="Montserrat"/>
              </a:rPr>
              <a:t>Quản lý hệ thống, xử lý phản ánh, báo cáo doanh thu.</a:t>
            </a:r>
          </a:p>
        </p:txBody>
      </p:sp>
      <p:grpSp>
        <p:nvGrpSpPr>
          <p:cNvPr id="22" name="Group 22"/>
          <p:cNvGrpSpPr/>
          <p:nvPr/>
        </p:nvGrpSpPr>
        <p:grpSpPr>
          <a:xfrm>
            <a:off x="9905505" y="3437904"/>
            <a:ext cx="7532467" cy="1996675"/>
            <a:chOff x="0" y="0"/>
            <a:chExt cx="1983860" cy="525873"/>
          </a:xfrm>
        </p:grpSpPr>
        <p:sp>
          <p:nvSpPr>
            <p:cNvPr id="23" name="Freeform 23"/>
            <p:cNvSpPr/>
            <p:nvPr/>
          </p:nvSpPr>
          <p:spPr>
            <a:xfrm>
              <a:off x="0" y="0"/>
              <a:ext cx="1983860" cy="525873"/>
            </a:xfrm>
            <a:custGeom>
              <a:avLst/>
              <a:gdLst/>
              <a:ahLst/>
              <a:cxnLst/>
              <a:rect l="l" t="t" r="r" b="b"/>
              <a:pathLst>
                <a:path w="1983860" h="525873">
                  <a:moveTo>
                    <a:pt x="52418" y="0"/>
                  </a:moveTo>
                  <a:lnTo>
                    <a:pt x="1931442" y="0"/>
                  </a:lnTo>
                  <a:cubicBezTo>
                    <a:pt x="1960391" y="0"/>
                    <a:pt x="1983860" y="23468"/>
                    <a:pt x="1983860" y="52418"/>
                  </a:cubicBezTo>
                  <a:lnTo>
                    <a:pt x="1983860" y="473455"/>
                  </a:lnTo>
                  <a:cubicBezTo>
                    <a:pt x="1983860" y="502405"/>
                    <a:pt x="1960391" y="525873"/>
                    <a:pt x="1931442" y="525873"/>
                  </a:cubicBezTo>
                  <a:lnTo>
                    <a:pt x="52418" y="525873"/>
                  </a:lnTo>
                  <a:cubicBezTo>
                    <a:pt x="23468" y="525873"/>
                    <a:pt x="0" y="502405"/>
                    <a:pt x="0" y="473455"/>
                  </a:cubicBezTo>
                  <a:lnTo>
                    <a:pt x="0" y="52418"/>
                  </a:lnTo>
                  <a:cubicBezTo>
                    <a:pt x="0" y="23468"/>
                    <a:pt x="23468" y="0"/>
                    <a:pt x="52418" y="0"/>
                  </a:cubicBezTo>
                  <a:close/>
                </a:path>
              </a:pathLst>
            </a:custGeom>
            <a:solidFill>
              <a:srgbClr val="F5E7FF"/>
            </a:solidFill>
            <a:ln w="66675" cap="rnd">
              <a:solidFill>
                <a:srgbClr val="8532C2"/>
              </a:solidFill>
              <a:prstDash val="solid"/>
              <a:round/>
            </a:ln>
          </p:spPr>
        </p:sp>
        <p:sp>
          <p:nvSpPr>
            <p:cNvPr id="24" name="TextBox 24"/>
            <p:cNvSpPr txBox="1"/>
            <p:nvPr/>
          </p:nvSpPr>
          <p:spPr>
            <a:xfrm>
              <a:off x="0" y="-47625"/>
              <a:ext cx="1983860" cy="573498"/>
            </a:xfrm>
            <a:prstGeom prst="rect">
              <a:avLst/>
            </a:prstGeom>
          </p:spPr>
          <p:txBody>
            <a:bodyPr lIns="50800" tIns="50800" rIns="50800" bIns="50800" rtlCol="0" anchor="ctr"/>
            <a:lstStyle/>
            <a:p>
              <a:pPr algn="ctr">
                <a:lnSpc>
                  <a:spcPts val="3359"/>
                </a:lnSpc>
              </a:pPr>
              <a:endParaRPr/>
            </a:p>
          </p:txBody>
        </p:sp>
      </p:grpSp>
      <p:sp>
        <p:nvSpPr>
          <p:cNvPr id="25" name="TextBox 25"/>
          <p:cNvSpPr txBox="1"/>
          <p:nvPr/>
        </p:nvSpPr>
        <p:spPr>
          <a:xfrm>
            <a:off x="9299438" y="2379042"/>
            <a:ext cx="8632434" cy="679449"/>
          </a:xfrm>
          <a:prstGeom prst="rect">
            <a:avLst/>
          </a:prstGeom>
        </p:spPr>
        <p:txBody>
          <a:bodyPr lIns="0" tIns="0" rIns="0" bIns="0" rtlCol="0" anchor="t">
            <a:spAutoFit/>
          </a:bodyPr>
          <a:lstStyle/>
          <a:p>
            <a:pPr marL="0" lvl="0" indent="0" algn="ctr">
              <a:lnSpc>
                <a:spcPts val="5600"/>
              </a:lnSpc>
            </a:pPr>
            <a:r>
              <a:rPr lang="en-US" sz="4000" b="1" spc="200">
                <a:solidFill>
                  <a:srgbClr val="8532C2"/>
                </a:solidFill>
                <a:latin typeface="Montserrat Bold"/>
                <a:ea typeface="Montserrat Bold"/>
                <a:cs typeface="Montserrat Bold"/>
                <a:sym typeface="Montserrat Bold"/>
              </a:rPr>
              <a:t>YÊU CẦU PHI CHỨC NĂNG</a:t>
            </a:r>
          </a:p>
        </p:txBody>
      </p:sp>
      <p:sp>
        <p:nvSpPr>
          <p:cNvPr id="26" name="TextBox 26"/>
          <p:cNvSpPr txBox="1"/>
          <p:nvPr/>
        </p:nvSpPr>
        <p:spPr>
          <a:xfrm>
            <a:off x="10162062" y="3612027"/>
            <a:ext cx="4341257" cy="580391"/>
          </a:xfrm>
          <a:prstGeom prst="rect">
            <a:avLst/>
          </a:prstGeom>
        </p:spPr>
        <p:txBody>
          <a:bodyPr lIns="0" tIns="0" rIns="0" bIns="0" rtlCol="0" anchor="t">
            <a:spAutoFit/>
          </a:bodyPr>
          <a:lstStyle/>
          <a:p>
            <a:pPr algn="l">
              <a:lnSpc>
                <a:spcPts val="4759"/>
              </a:lnSpc>
              <a:spcBef>
                <a:spcPct val="0"/>
              </a:spcBef>
            </a:pPr>
            <a:r>
              <a:rPr lang="en-US" sz="3399" b="1" spc="339">
                <a:solidFill>
                  <a:srgbClr val="232121"/>
                </a:solidFill>
                <a:latin typeface="Montserrat Bold"/>
                <a:ea typeface="Montserrat Bold"/>
                <a:cs typeface="Montserrat Bold"/>
                <a:sym typeface="Montserrat Bold"/>
              </a:rPr>
              <a:t>Hiệu năng</a:t>
            </a:r>
          </a:p>
        </p:txBody>
      </p:sp>
      <p:sp>
        <p:nvSpPr>
          <p:cNvPr id="27" name="TextBox 27"/>
          <p:cNvSpPr txBox="1"/>
          <p:nvPr/>
        </p:nvSpPr>
        <p:spPr>
          <a:xfrm>
            <a:off x="10161530" y="4275603"/>
            <a:ext cx="7021484" cy="789305"/>
          </a:xfrm>
          <a:prstGeom prst="rect">
            <a:avLst/>
          </a:prstGeom>
        </p:spPr>
        <p:txBody>
          <a:bodyPr lIns="0" tIns="0" rIns="0" bIns="0" rtlCol="0" anchor="t">
            <a:spAutoFit/>
          </a:bodyPr>
          <a:lstStyle/>
          <a:p>
            <a:pPr algn="l">
              <a:lnSpc>
                <a:spcPts val="3219"/>
              </a:lnSpc>
              <a:spcBef>
                <a:spcPct val="0"/>
              </a:spcBef>
            </a:pPr>
            <a:r>
              <a:rPr lang="en-US" sz="2299" spc="229">
                <a:solidFill>
                  <a:srgbClr val="232121"/>
                </a:solidFill>
                <a:latin typeface="Montserrat"/>
                <a:ea typeface="Montserrat"/>
                <a:cs typeface="Montserrat"/>
                <a:sym typeface="Montserrat"/>
              </a:rPr>
              <a:t>Phản hồi dưới 3 giây, xử lý 5000 lượt truy cập/phút.</a:t>
            </a:r>
          </a:p>
        </p:txBody>
      </p:sp>
      <p:grpSp>
        <p:nvGrpSpPr>
          <p:cNvPr id="28" name="Group 28"/>
          <p:cNvGrpSpPr/>
          <p:nvPr/>
        </p:nvGrpSpPr>
        <p:grpSpPr>
          <a:xfrm>
            <a:off x="9906038" y="5690980"/>
            <a:ext cx="7532467" cy="1996675"/>
            <a:chOff x="0" y="0"/>
            <a:chExt cx="1983860" cy="525873"/>
          </a:xfrm>
        </p:grpSpPr>
        <p:sp>
          <p:nvSpPr>
            <p:cNvPr id="29" name="Freeform 29"/>
            <p:cNvSpPr/>
            <p:nvPr/>
          </p:nvSpPr>
          <p:spPr>
            <a:xfrm>
              <a:off x="0" y="0"/>
              <a:ext cx="1983860" cy="525873"/>
            </a:xfrm>
            <a:custGeom>
              <a:avLst/>
              <a:gdLst/>
              <a:ahLst/>
              <a:cxnLst/>
              <a:rect l="l" t="t" r="r" b="b"/>
              <a:pathLst>
                <a:path w="1983860" h="525873">
                  <a:moveTo>
                    <a:pt x="52418" y="0"/>
                  </a:moveTo>
                  <a:lnTo>
                    <a:pt x="1931442" y="0"/>
                  </a:lnTo>
                  <a:cubicBezTo>
                    <a:pt x="1960391" y="0"/>
                    <a:pt x="1983860" y="23468"/>
                    <a:pt x="1983860" y="52418"/>
                  </a:cubicBezTo>
                  <a:lnTo>
                    <a:pt x="1983860" y="473455"/>
                  </a:lnTo>
                  <a:cubicBezTo>
                    <a:pt x="1983860" y="502405"/>
                    <a:pt x="1960391" y="525873"/>
                    <a:pt x="1931442" y="525873"/>
                  </a:cubicBezTo>
                  <a:lnTo>
                    <a:pt x="52418" y="525873"/>
                  </a:lnTo>
                  <a:cubicBezTo>
                    <a:pt x="23468" y="525873"/>
                    <a:pt x="0" y="502405"/>
                    <a:pt x="0" y="473455"/>
                  </a:cubicBezTo>
                  <a:lnTo>
                    <a:pt x="0" y="52418"/>
                  </a:lnTo>
                  <a:cubicBezTo>
                    <a:pt x="0" y="23468"/>
                    <a:pt x="23468" y="0"/>
                    <a:pt x="52418" y="0"/>
                  </a:cubicBezTo>
                  <a:close/>
                </a:path>
              </a:pathLst>
            </a:custGeom>
            <a:solidFill>
              <a:srgbClr val="F5E7FF"/>
            </a:solidFill>
            <a:ln w="66675" cap="rnd">
              <a:solidFill>
                <a:srgbClr val="8532C2"/>
              </a:solidFill>
              <a:prstDash val="solid"/>
              <a:round/>
            </a:ln>
          </p:spPr>
        </p:sp>
        <p:sp>
          <p:nvSpPr>
            <p:cNvPr id="30" name="TextBox 30"/>
            <p:cNvSpPr txBox="1"/>
            <p:nvPr/>
          </p:nvSpPr>
          <p:spPr>
            <a:xfrm>
              <a:off x="0" y="-47625"/>
              <a:ext cx="1983860" cy="573498"/>
            </a:xfrm>
            <a:prstGeom prst="rect">
              <a:avLst/>
            </a:prstGeom>
          </p:spPr>
          <p:txBody>
            <a:bodyPr lIns="50800" tIns="50800" rIns="50800" bIns="50800" rtlCol="0" anchor="ctr"/>
            <a:lstStyle/>
            <a:p>
              <a:pPr algn="ctr">
                <a:lnSpc>
                  <a:spcPts val="3359"/>
                </a:lnSpc>
              </a:pPr>
              <a:endParaRPr/>
            </a:p>
          </p:txBody>
        </p:sp>
      </p:grpSp>
      <p:sp>
        <p:nvSpPr>
          <p:cNvPr id="31" name="TextBox 31"/>
          <p:cNvSpPr txBox="1"/>
          <p:nvPr/>
        </p:nvSpPr>
        <p:spPr>
          <a:xfrm>
            <a:off x="10162062" y="5865104"/>
            <a:ext cx="5796913" cy="580391"/>
          </a:xfrm>
          <a:prstGeom prst="rect">
            <a:avLst/>
          </a:prstGeom>
        </p:spPr>
        <p:txBody>
          <a:bodyPr lIns="0" tIns="0" rIns="0" bIns="0" rtlCol="0" anchor="t">
            <a:spAutoFit/>
          </a:bodyPr>
          <a:lstStyle/>
          <a:p>
            <a:pPr algn="l">
              <a:lnSpc>
                <a:spcPts val="4759"/>
              </a:lnSpc>
              <a:spcBef>
                <a:spcPct val="0"/>
              </a:spcBef>
            </a:pPr>
            <a:r>
              <a:rPr lang="en-US" sz="3399" b="1" spc="339">
                <a:solidFill>
                  <a:srgbClr val="232121"/>
                </a:solidFill>
                <a:latin typeface="Montserrat Bold"/>
                <a:ea typeface="Montserrat Bold"/>
                <a:cs typeface="Montserrat Bold"/>
                <a:sym typeface="Montserrat Bold"/>
              </a:rPr>
              <a:t>Tích hợp</a:t>
            </a:r>
          </a:p>
        </p:txBody>
      </p:sp>
      <p:sp>
        <p:nvSpPr>
          <p:cNvPr id="32" name="TextBox 32"/>
          <p:cNvSpPr txBox="1"/>
          <p:nvPr/>
        </p:nvSpPr>
        <p:spPr>
          <a:xfrm>
            <a:off x="10162062" y="6528679"/>
            <a:ext cx="7021484" cy="389255"/>
          </a:xfrm>
          <a:prstGeom prst="rect">
            <a:avLst/>
          </a:prstGeom>
        </p:spPr>
        <p:txBody>
          <a:bodyPr lIns="0" tIns="0" rIns="0" bIns="0" rtlCol="0" anchor="t">
            <a:spAutoFit/>
          </a:bodyPr>
          <a:lstStyle/>
          <a:p>
            <a:pPr algn="l">
              <a:lnSpc>
                <a:spcPts val="3219"/>
              </a:lnSpc>
              <a:spcBef>
                <a:spcPct val="0"/>
              </a:spcBef>
            </a:pPr>
            <a:r>
              <a:rPr lang="en-US" sz="2299" spc="229">
                <a:solidFill>
                  <a:srgbClr val="232121"/>
                </a:solidFill>
                <a:latin typeface="Montserrat"/>
                <a:ea typeface="Montserrat"/>
                <a:cs typeface="Montserrat"/>
                <a:sym typeface="Montserrat"/>
              </a:rPr>
              <a:t>API thanh toán và xuất báo cáo.</a:t>
            </a:r>
          </a:p>
        </p:txBody>
      </p:sp>
      <p:grpSp>
        <p:nvGrpSpPr>
          <p:cNvPr id="33" name="Group 33"/>
          <p:cNvGrpSpPr/>
          <p:nvPr/>
        </p:nvGrpSpPr>
        <p:grpSpPr>
          <a:xfrm>
            <a:off x="9904439" y="7954761"/>
            <a:ext cx="7532467" cy="1996675"/>
            <a:chOff x="0" y="0"/>
            <a:chExt cx="1983860" cy="525873"/>
          </a:xfrm>
        </p:grpSpPr>
        <p:sp>
          <p:nvSpPr>
            <p:cNvPr id="34" name="Freeform 34"/>
            <p:cNvSpPr/>
            <p:nvPr/>
          </p:nvSpPr>
          <p:spPr>
            <a:xfrm>
              <a:off x="0" y="0"/>
              <a:ext cx="1983860" cy="525873"/>
            </a:xfrm>
            <a:custGeom>
              <a:avLst/>
              <a:gdLst/>
              <a:ahLst/>
              <a:cxnLst/>
              <a:rect l="l" t="t" r="r" b="b"/>
              <a:pathLst>
                <a:path w="1983860" h="525873">
                  <a:moveTo>
                    <a:pt x="52418" y="0"/>
                  </a:moveTo>
                  <a:lnTo>
                    <a:pt x="1931442" y="0"/>
                  </a:lnTo>
                  <a:cubicBezTo>
                    <a:pt x="1960391" y="0"/>
                    <a:pt x="1983860" y="23468"/>
                    <a:pt x="1983860" y="52418"/>
                  </a:cubicBezTo>
                  <a:lnTo>
                    <a:pt x="1983860" y="473455"/>
                  </a:lnTo>
                  <a:cubicBezTo>
                    <a:pt x="1983860" y="502405"/>
                    <a:pt x="1960391" y="525873"/>
                    <a:pt x="1931442" y="525873"/>
                  </a:cubicBezTo>
                  <a:lnTo>
                    <a:pt x="52418" y="525873"/>
                  </a:lnTo>
                  <a:cubicBezTo>
                    <a:pt x="23468" y="525873"/>
                    <a:pt x="0" y="502405"/>
                    <a:pt x="0" y="473455"/>
                  </a:cubicBezTo>
                  <a:lnTo>
                    <a:pt x="0" y="52418"/>
                  </a:lnTo>
                  <a:cubicBezTo>
                    <a:pt x="0" y="23468"/>
                    <a:pt x="23468" y="0"/>
                    <a:pt x="52418" y="0"/>
                  </a:cubicBezTo>
                  <a:close/>
                </a:path>
              </a:pathLst>
            </a:custGeom>
            <a:solidFill>
              <a:srgbClr val="F5E7FF"/>
            </a:solidFill>
            <a:ln w="66675" cap="rnd">
              <a:solidFill>
                <a:srgbClr val="8532C2"/>
              </a:solidFill>
              <a:prstDash val="solid"/>
              <a:round/>
            </a:ln>
          </p:spPr>
        </p:sp>
        <p:sp>
          <p:nvSpPr>
            <p:cNvPr id="35" name="TextBox 35"/>
            <p:cNvSpPr txBox="1"/>
            <p:nvPr/>
          </p:nvSpPr>
          <p:spPr>
            <a:xfrm>
              <a:off x="0" y="-47625"/>
              <a:ext cx="1983860" cy="573498"/>
            </a:xfrm>
            <a:prstGeom prst="rect">
              <a:avLst/>
            </a:prstGeom>
          </p:spPr>
          <p:txBody>
            <a:bodyPr lIns="50800" tIns="50800" rIns="50800" bIns="50800" rtlCol="0" anchor="ctr"/>
            <a:lstStyle/>
            <a:p>
              <a:pPr algn="ctr">
                <a:lnSpc>
                  <a:spcPts val="3359"/>
                </a:lnSpc>
              </a:pPr>
              <a:endParaRPr/>
            </a:p>
          </p:txBody>
        </p:sp>
      </p:grpSp>
      <p:sp>
        <p:nvSpPr>
          <p:cNvPr id="36" name="TextBox 36"/>
          <p:cNvSpPr txBox="1"/>
          <p:nvPr/>
        </p:nvSpPr>
        <p:spPr>
          <a:xfrm>
            <a:off x="10160464" y="8128884"/>
            <a:ext cx="4341257" cy="580391"/>
          </a:xfrm>
          <a:prstGeom prst="rect">
            <a:avLst/>
          </a:prstGeom>
        </p:spPr>
        <p:txBody>
          <a:bodyPr lIns="0" tIns="0" rIns="0" bIns="0" rtlCol="0" anchor="t">
            <a:spAutoFit/>
          </a:bodyPr>
          <a:lstStyle/>
          <a:p>
            <a:pPr algn="l">
              <a:lnSpc>
                <a:spcPts val="4759"/>
              </a:lnSpc>
              <a:spcBef>
                <a:spcPct val="0"/>
              </a:spcBef>
            </a:pPr>
            <a:r>
              <a:rPr lang="en-US" sz="3399" b="1" spc="339">
                <a:solidFill>
                  <a:srgbClr val="232121"/>
                </a:solidFill>
                <a:latin typeface="Montserrat Bold"/>
                <a:ea typeface="Montserrat Bold"/>
                <a:cs typeface="Montserrat Bold"/>
                <a:sym typeface="Montserrat Bold"/>
              </a:rPr>
              <a:t>Bảo mật</a:t>
            </a:r>
          </a:p>
        </p:txBody>
      </p:sp>
      <p:sp>
        <p:nvSpPr>
          <p:cNvPr id="37" name="TextBox 37"/>
          <p:cNvSpPr txBox="1"/>
          <p:nvPr/>
        </p:nvSpPr>
        <p:spPr>
          <a:xfrm>
            <a:off x="10160464" y="8792460"/>
            <a:ext cx="7021484" cy="789305"/>
          </a:xfrm>
          <a:prstGeom prst="rect">
            <a:avLst/>
          </a:prstGeom>
        </p:spPr>
        <p:txBody>
          <a:bodyPr lIns="0" tIns="0" rIns="0" bIns="0" rtlCol="0" anchor="t">
            <a:spAutoFit/>
          </a:bodyPr>
          <a:lstStyle/>
          <a:p>
            <a:pPr algn="l">
              <a:lnSpc>
                <a:spcPts val="3219"/>
              </a:lnSpc>
              <a:spcBef>
                <a:spcPct val="0"/>
              </a:spcBef>
            </a:pPr>
            <a:r>
              <a:rPr lang="en-US" sz="2299" spc="229">
                <a:solidFill>
                  <a:srgbClr val="232121"/>
                </a:solidFill>
                <a:latin typeface="Montserrat"/>
                <a:ea typeface="Montserrat"/>
                <a:cs typeface="Montserrat"/>
                <a:sym typeface="Montserrat"/>
              </a:rPr>
              <a:t>Mã hóa AES-256, SSL/TLS, chống SQL Injection, 2FA.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1345</Words>
  <Application>Microsoft Office PowerPoint</Application>
  <PresentationFormat>Custom</PresentationFormat>
  <Paragraphs>180</Paragraphs>
  <Slides>29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Poppins</vt:lpstr>
      <vt:lpstr>Heebo Bold</vt:lpstr>
      <vt:lpstr>Roboto Bold</vt:lpstr>
      <vt:lpstr>Montserrat</vt:lpstr>
      <vt:lpstr>Helios Extended Bold</vt:lpstr>
      <vt:lpstr>Lato Bold</vt:lpstr>
      <vt:lpstr>Arial</vt:lpstr>
      <vt:lpstr>Lato</vt:lpstr>
      <vt:lpstr>Montserrat Bold</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Grey Modern Business Research Proposal Presentation</dc:title>
  <cp:lastModifiedBy>Đào Hiển</cp:lastModifiedBy>
  <cp:revision>1</cp:revision>
  <dcterms:created xsi:type="dcterms:W3CDTF">2006-08-16T00:00:00Z</dcterms:created>
  <dcterms:modified xsi:type="dcterms:W3CDTF">2024-12-04T06:17:33Z</dcterms:modified>
  <dc:identifier>DAGYQli2HOs</dc:identifier>
</cp:coreProperties>
</file>